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دي شريحة الغلاف للوحدة الأولى: ما هي المعلومات؟
 - العنوان الرئيسي "الوحدة الأولى" بخط كبير وواضح
 - تحته خط نيون سماوي يخطف النظر
 - العنوان الفرعي باللون السماوي: "ما هي المعلومات؟"
 - في الأسفل نص عن المادة والصف الدراسي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الدرس 2 عن أخلاقيات المعلومات
 • الأخلاقيات = القواعد اللي لازم نتبعها في التعامل الرقمي
 • هستعرض: أخلاقيات النشر، العلامة الجغرافية، مشاكل السوشيال ميديا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أخلاقيات المعلومات = المبادئ والقواعد في التعامل الرقمي
 • الأخلاق مش بس قانون - الضمير أهم
 • كل تصرف على الإنترنت بيأثر على ناس تانية
 • لازم نفكر قبل ما ننشر أي حاجة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6 قواعد مهمة للتعامل مع المعلومات على الإنترنت
 • ماتشاركش صور أو بيانات الناس من غير إذن
 • احترم حقوق المؤلف (copyright)
 • ماتنتهكش خصوصية الناس وماتنمرش
 • المعلومات على الإنترنت بتنتشر بسرعة ومش بتتمسح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العلامة الجغرافية = بيانات الموقع المضمنة تلقائياً في الصور من الموبايل
 • الخطر الأساسي: ممكن حد يعرف مكانك الدقيق من صورة عادية
 • النصيحة العملية: أوقف خدمة الموقع في كاميرا الموبايل أو شيل البيانات قبل النشر
 • بيانات EXIF فيها معلومات كتير غير الموقع: التاريخ، نوع الكاميرا، الإعدادات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المعلومات المضللة = معلومات كاذبة متعمدة، و الشائعات = أخبار بلا أساس
 • الفرق: المضللة عمدية (حد عايز يضلل)، الشائعة ممكن تكون غلطة أو سماع
 • الطلاب لازم يتعلموا يتحققوا من المصادر قبل النشر
 • أمثلة: أخبار كاذبة عن الصحة، إشاعات عن أحداث، محتوى مُحرّف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6 مشاكل رئيسية للهواتف الذكية والسوشيال ميديا
 • إدمان الإنترنت بيأثر على الحياة اليومية والصحة النفسية
 • الجريمة الإلكترونية بتشمل السرقة والاحتيال والاختراق
 • التنمر الإلكتروني خطير وبيأثر على الضحايا نفسياً
 • لكل مشكلة حل - ديدي احتياطات بسيطة تحمي الطالب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الملخص بيطابق 4 محاور رئيسية للوحدة
 • التسلسل البيانات → معلومات → معرفة هو المحور الأساسي
 • 3 خصائص للمعلومات لازم الطالب يحفظها
 • 3 أنواع وسائط مع أمثلة
 • أخلاقيات المعلومات جزء مهم في الامتحان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شريحة ختامية تشجيعية للطلاب
 • ديدي فرصة لعمل مراجعة سريعة قبل الامتحان
 • تأكد إن الطلاب فاهمين الفرق بين البيانات والمعلومات والمعرفة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دي شريحة الفهرس، فيها الدرسين الرئيسيين للوحدة
 - الدرس الأول بيتكلم عن المعلومات والوسائط: البيانات، المعلومات، المعرفة، الوسائط، والثقافة الإعلامية
 - الدرس التاني عن أخلاقيات المعلومات: أخلاقيات النشر، العلامة الجغرافية، ومشاكل السوشيال ميديا
 - كل كارت فيه نقاط نيون صغيرة كديكور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دي شريحة فاصلة قبل الدرس الأول
 - عنوان كبير "الدرس 1" في المنتصف
 - تحته العنوان الفرعي "المعلومات والوسائط" باللون السماوي
 - تصميم بسيط ونظيف عشان يدي إحساس بالانتقال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البيانات هي أي حاجة بتتمثل بأرقام أو حروف أو رموز
 - زي رقم التليفون أو اسم شخص أو درجة حرارة
 - البيانات لوحدها مش بتدينا معنى
 - لما بنظمها وبنحلها بتبقي معلومات مفيدة
 - الأمثلة: 38°، أحمد، 01012345678، Cairo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المعلومات هي المعنى اللي بنطلعه لما نفهم البيانات ونستخدمها عشان ناخد قرار
 - تلات خصائص رئيسية: الاستمرارية، قابلية التكرار، الانتشار
 - الاستمرارية: المعلومات حتى لو اتشالت ممكن حد يكون حفظها
 - قابلية التكرار: بتتنسخ ملايين المرات من غير ما تضعف
 - الانتشار: بتنتشر بسرعة جداً على الإنترنت والسوشيال ميديا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الشريحة بتوضح الفرق بين البيانات والمعلومات والمعرفة بمثال عملي
 - البيانات: رقم بس (38 درجة)
 - المعلومات: فهم الرقم (الحرارة مرتفعة، لازم تلبس قطن وتشرب مية)
 - المعرفة: خبرة مكتسبة (في الصيف الحرارة بترتفع عادة، فكن مستعد)
 - المعرفة هي اللي بتجمع تجارب كتير عشان نحل مشاكل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المعلومات الأولية = إنت اللي جبتها بنفسك مباشرة
 • المعلومات الثانوية = جبتها من مصدر تاني
 • لازم نقارن أكتر من مصدر عشان نتأكد من المعلومات الثانوية
 • التحقق المتبادل = مقارنة أكتر من مصدر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الوسائط = الأدوات اللي بننقل بيها المعلومات
 • 3 أنواع: تعبير (صور/نصوص)، نقل (إنترنت/تلفزيون)، تسجيل (USB/سحابي)
 • وسائط التعبير = إزاي بنعبر عن المعلومات
 • وسائط النقل = إزاي بنوصل المعلومات للناس
 • وسائط التسجيل = إزاي بنحفظ المعلومات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الثقافة الإعلامية = القدرة على فهم وتحليل المعلومات بدقة
 • مش كل اللي على الإنترنت صح - لازم تتأكد
 • قارن بين أكتر من مصدر عشان تتأكد
 • فهمك للوسائط بيحميك من الشائعات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2p-fit-1785883673749-31fbte.pn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-857250"/>
            <a:ext cx="2857500" cy="28575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58000" y="-857250"/>
            <a:ext cx="2857500" cy="285750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625" y="3357563"/>
            <a:ext cx="2500313" cy="2500313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-428625" y="3357563"/>
            <a:ext cx="2500313" cy="2500313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2"/>
          <p:cNvSpPr/>
          <p:nvPr/>
        </p:nvSpPr>
        <p:spPr>
          <a:xfrm>
            <a:off x="4163824" y="1474549"/>
            <a:ext cx="816464" cy="247059"/>
          </a:xfrm>
          <a:prstGeom prst="roundRect">
            <a:avLst>
              <a:gd name="adj" fmla="val 77107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3"/>
          <p:cNvSpPr/>
          <p:nvPr/>
        </p:nvSpPr>
        <p:spPr>
          <a:xfrm>
            <a:off x="4186684" y="1487351"/>
            <a:ext cx="77074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spc="56" kern="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الوحدة الأولى</a:t>
            </a:r>
            <a:endParaRPr lang="en-US" sz="800" dirty="0"/>
          </a:p>
        </p:txBody>
      </p:sp>
      <p:sp>
        <p:nvSpPr>
          <p:cNvPr id="9" name="Text 4"/>
          <p:cNvSpPr/>
          <p:nvPr/>
        </p:nvSpPr>
        <p:spPr>
          <a:xfrm>
            <a:off x="274432" y="1851682"/>
            <a:ext cx="8595248" cy="638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658"/>
              </a:lnSpc>
              <a:buNone/>
            </a:pPr>
            <a:r>
              <a:rPr lang="en-US" sz="405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الوحدة الأولى</a:t>
            </a:r>
            <a:endParaRPr lang="en-US" sz="4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737" y="2586038"/>
            <a:ext cx="1428750" cy="2143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74432" y="2750344"/>
            <a:ext cx="8595248" cy="416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038"/>
              </a:lnSpc>
              <a:buNone/>
            </a:pPr>
            <a:r>
              <a:rPr lang="en-US" sz="2025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ما هي المعلومات؟</a:t>
            </a:r>
            <a:endParaRPr lang="en-US" sz="2025" dirty="0"/>
          </a:p>
        </p:txBody>
      </p:sp>
      <p:sp>
        <p:nvSpPr>
          <p:cNvPr id="12" name="Text 6"/>
          <p:cNvSpPr/>
          <p:nvPr/>
        </p:nvSpPr>
        <p:spPr>
          <a:xfrm>
            <a:off x="2793764" y="3450431"/>
            <a:ext cx="3556583" cy="222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620"/>
              </a:lnSpc>
              <a:buNone/>
            </a:pPr>
            <a:r>
              <a:rPr lang="en-US" sz="9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مقدمة في تكنولوجيا المعلومات والاتصالات - الصف الأول الثانوي 2025-2026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2p-fit-1785883682184-sshk62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-357187" y="785813"/>
            <a:ext cx="3571875" cy="3571875"/>
          </a:xfrm>
          <a:prstGeom prst="ellipse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32447" y="432197"/>
            <a:ext cx="4279106" cy="4279106"/>
          </a:xfrm>
          <a:prstGeom prst="ellipse">
            <a:avLst/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1718072" y="-282178"/>
            <a:ext cx="5707856" cy="5707856"/>
          </a:xfrm>
          <a:prstGeom prst="ellipse">
            <a:avLst/>
          </a:prstGeom>
          <a:noFill/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7672388" y="714375"/>
            <a:ext cx="42863" cy="42863"/>
          </a:xfrm>
          <a:prstGeom prst="ellipse">
            <a:avLst/>
          </a:prstGeom>
          <a:solidFill>
            <a:srgbClr val="7B61FF">
              <a:alpha val="40000"/>
            </a:srgbClr>
          </a:solidFill>
          <a:ln/>
          <a:effectLst>
            <a:outerShdw sx="100000" sy="100000" kx="0" ky="0" algn="bl" rotWithShape="0" blurRad="114300" dist="50800" dir="16200000">
              <a:srgbClr val="7B61FF">
                <a:alpha val="3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1071563" y="1285875"/>
            <a:ext cx="42863" cy="42863"/>
          </a:xfrm>
          <a:prstGeom prst="ellipse">
            <a:avLst/>
          </a:prstGeom>
          <a:solidFill>
            <a:srgbClr val="00D4FF">
              <a:alpha val="40000"/>
            </a:srgbClr>
          </a:solidFill>
          <a:ln/>
          <a:effectLst>
            <a:outerShdw sx="100000" sy="100000" kx="0" ky="0" algn="bl" rotWithShape="0" blurRad="114300" dist="50800" dir="16200000">
              <a:srgbClr val="00D4FF">
                <a:alpha val="3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315200" y="4029075"/>
            <a:ext cx="42863" cy="42863"/>
          </a:xfrm>
          <a:prstGeom prst="ellipse">
            <a:avLst/>
          </a:prstGeom>
          <a:solidFill>
            <a:srgbClr val="7B61FF">
              <a:alpha val="40000"/>
            </a:srgbClr>
          </a:solidFill>
          <a:ln/>
          <a:effectLst>
            <a:outerShdw sx="100000" sy="100000" kx="0" ky="0" algn="bl" rotWithShape="0" blurRad="114300" dist="50800" dir="16200000">
              <a:srgbClr val="7B61FF">
                <a:alpha val="3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1428750" y="3671888"/>
            <a:ext cx="42863" cy="42863"/>
          </a:xfrm>
          <a:prstGeom prst="ellipse">
            <a:avLst/>
          </a:prstGeom>
          <a:solidFill>
            <a:srgbClr val="00FF94">
              <a:alpha val="30000"/>
            </a:srgbClr>
          </a:solidFill>
          <a:ln/>
          <a:effectLst>
            <a:outerShdw sx="100000" sy="100000" kx="0" ky="0" algn="bl" rotWithShape="0" blurRad="114300" dist="50800" dir="16200000">
              <a:srgbClr val="00FF94">
                <a:alpha val="2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5" y="-714375"/>
            <a:ext cx="2857500" cy="28575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000875" y="-714375"/>
            <a:ext cx="2857500" cy="2857500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1500" y="3214688"/>
            <a:ext cx="2500313" cy="250031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-571500" y="3214688"/>
            <a:ext cx="2500313" cy="2500313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8"/>
          <p:cNvSpPr/>
          <p:nvPr/>
        </p:nvSpPr>
        <p:spPr>
          <a:xfrm>
            <a:off x="4124533" y="1508817"/>
            <a:ext cx="895045" cy="275634"/>
          </a:xfrm>
          <a:prstGeom prst="roundRect">
            <a:avLst>
              <a:gd name="adj" fmla="val 69113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9"/>
          <p:cNvSpPr/>
          <p:nvPr/>
        </p:nvSpPr>
        <p:spPr>
          <a:xfrm>
            <a:off x="4147393" y="1521619"/>
            <a:ext cx="849325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الوحدة الأولى</a:t>
            </a:r>
            <a:endParaRPr lang="en-US" sz="800" dirty="0"/>
          </a:p>
        </p:txBody>
      </p:sp>
      <p:sp>
        <p:nvSpPr>
          <p:cNvPr id="15" name="Text 10"/>
          <p:cNvSpPr/>
          <p:nvPr/>
        </p:nvSpPr>
        <p:spPr>
          <a:xfrm>
            <a:off x="2573607" y="2000250"/>
            <a:ext cx="3996785" cy="925830"/>
          </a:xfrm>
          <a:prstGeom prst="rect">
            <a:avLst/>
          </a:prstGeom>
          <a:noFill/>
          <a:ln/>
          <a:effectLst>
            <a:outerShdw sx="100000" sy="100000" kx="0" ky="0" algn="bl" rotWithShape="0" blurRad="571500" dist="50800" dir="16200000">
              <a:srgbClr val="00D4FF">
                <a:alpha val="30000"/>
              </a:srgbClr>
            </a:outerShdw>
          </a:effectLst>
        </p:spPr>
        <p:txBody>
          <a:bodyPr wrap="none" lIns="0" tIns="0" rIns="0" bIns="0" rtlCol="0" anchor="t"/>
          <a:lstStyle/>
          <a:p>
            <a:pPr algn="ctr" indent="0" marL="0">
              <a:lnSpc>
                <a:spcPts val="6750"/>
              </a:lnSpc>
              <a:buNone/>
            </a:pPr>
            <a:r>
              <a:rPr lang="en-US" sz="675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2</a:t>
            </a:r>
            <a:endParaRPr lang="en-US" sz="6750" dirty="0"/>
          </a:p>
        </p:txBody>
      </p:sp>
      <p:sp>
        <p:nvSpPr>
          <p:cNvPr id="16" name="Text 11"/>
          <p:cNvSpPr/>
          <p:nvPr/>
        </p:nvSpPr>
        <p:spPr>
          <a:xfrm>
            <a:off x="3290626" y="2971800"/>
            <a:ext cx="2562859" cy="486061"/>
          </a:xfrm>
          <a:prstGeom prst="rect">
            <a:avLst/>
          </a:prstGeom>
          <a:noFill/>
          <a:ln/>
          <a:effectLst>
            <a:outerShdw sx="100000" sy="100000" kx="0" ky="0" algn="bl" rotWithShape="0" blurRad="381000" dist="50800" dir="16200000">
              <a:srgbClr val="7B61FF">
                <a:alpha val="40000"/>
              </a:srgbClr>
            </a:outerShdw>
          </a:effectLst>
        </p:spPr>
        <p:txBody>
          <a:bodyPr wrap="none" lIns="0" tIns="0" rIns="0" bIns="0" rtlCol="0" anchor="t"/>
          <a:lstStyle/>
          <a:p>
            <a:pPr algn="ctr" indent="0" marL="0">
              <a:lnSpc>
                <a:spcPts val="3544"/>
              </a:lnSpc>
              <a:buNone/>
            </a:pPr>
            <a:r>
              <a:rPr lang="en-US" sz="2363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أخلاقيات المعلومات</a:t>
            </a:r>
            <a:endParaRPr lang="en-US" sz="2363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5" y="3593306"/>
            <a:ext cx="1428750" cy="285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857250" y="-857250"/>
            <a:ext cx="3571875" cy="35718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857250" y="-857250"/>
            <a:ext cx="3571875" cy="357187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688" y="2643188"/>
            <a:ext cx="3214688" cy="32146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43688" y="2643188"/>
            <a:ext cx="3214688" cy="3214688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8087529" y="387248"/>
            <a:ext cx="622131" cy="247059"/>
          </a:xfrm>
          <a:prstGeom prst="roundRect">
            <a:avLst>
              <a:gd name="adj" fmla="val 77107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8110389" y="400050"/>
            <a:ext cx="5764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2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57200" y="678656"/>
            <a:ext cx="8636000" cy="3934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69"/>
              </a:lnSpc>
              <a:buNone/>
            </a:pPr>
            <a:r>
              <a:rPr lang="en-US" sz="1913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أخلاقيات المعلومات </a:t>
            </a:r>
            <a:pPr algn="l" indent="0" marL="0">
              <a:lnSpc>
                <a:spcPts val="2869"/>
              </a:lnSpc>
              <a:buNone/>
            </a:pPr>
            <a:r>
              <a:rPr lang="en-US" sz="1913" b="1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(Information Ethics)</a:t>
            </a:r>
            <a:endParaRPr lang="en-US" sz="1913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28713"/>
            <a:ext cx="8229600" cy="21431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123" y="1350169"/>
            <a:ext cx="4379677" cy="339328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10695" y="1353741"/>
            <a:ext cx="4372533" cy="3386138"/>
          </a:xfrm>
          <a:prstGeom prst="roundRect">
            <a:avLst>
              <a:gd name="adj" fmla="val 4501"/>
            </a:avLst>
          </a:prstGeom>
          <a:noFill/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8051006" y="1585913"/>
            <a:ext cx="400050" cy="400050"/>
          </a:xfrm>
          <a:prstGeom prst="roundRect">
            <a:avLst>
              <a:gd name="adj" fmla="val 33333"/>
            </a:avLst>
          </a:prstGeom>
          <a:solidFill>
            <a:srgbClr val="7B61FF">
              <a:alpha val="1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8085296" y="1620203"/>
            <a:ext cx="331470" cy="3314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250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⚖</a:t>
            </a:r>
            <a:endParaRPr lang="en-US" sz="2250" dirty="0"/>
          </a:p>
        </p:txBody>
      </p:sp>
      <p:sp>
        <p:nvSpPr>
          <p:cNvPr id="14" name="Text 8"/>
          <p:cNvSpPr/>
          <p:nvPr/>
        </p:nvSpPr>
        <p:spPr>
          <a:xfrm>
            <a:off x="4542867" y="2128838"/>
            <a:ext cx="3908189" cy="527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24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أخلاقيات المعلومات هي </a:t>
            </a:r>
            <a:pPr algn="l" indent="0" marL="0">
              <a:lnSpc>
                <a:spcPts val="1924"/>
              </a:lnSpc>
              <a:buNone/>
            </a:pPr>
            <a:r>
              <a:rPr lang="en-US" sz="1013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المبادئ والقواعد</a:t>
            </a:r>
            <a:pPr algn="l" indent="0" marL="0">
              <a:lnSpc>
                <a:spcPts val="1924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اللي لازم نتبعها لما نتعامل مع المعلومات في الإنترنت والحياة الرقمية.</a:t>
            </a:r>
            <a:endParaRPr lang="en-US" sz="1013" dirty="0"/>
          </a:p>
        </p:txBody>
      </p:sp>
      <p:sp>
        <p:nvSpPr>
          <p:cNvPr id="15" name="Text 9"/>
          <p:cNvSpPr/>
          <p:nvPr/>
        </p:nvSpPr>
        <p:spPr>
          <a:xfrm>
            <a:off x="4542867" y="2731591"/>
            <a:ext cx="3908189" cy="527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24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مهم جداً نعرف إن الأخلاق دي </a:t>
            </a:r>
            <a:pPr algn="l" indent="0" marL="0">
              <a:lnSpc>
                <a:spcPts val="1924"/>
              </a:lnSpc>
              <a:buNone/>
            </a:pPr>
            <a:r>
              <a:rPr lang="en-US" sz="1013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مش بس لو في قانون بيمنع الحاجة</a:t>
            </a:r>
            <a:pPr algn="l" indent="0" marL="0">
              <a:lnSpc>
                <a:spcPts val="1924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- لا، حتى لو مفيش قانون، لازم نكون أصحاب ضمير ونحترم حقوق الناس.</a:t>
            </a:r>
            <a:endParaRPr lang="en-US" sz="1013" dirty="0"/>
          </a:p>
        </p:txBody>
      </p:sp>
      <p:sp>
        <p:nvSpPr>
          <p:cNvPr id="16" name="Text 10"/>
          <p:cNvSpPr/>
          <p:nvPr/>
        </p:nvSpPr>
        <p:spPr>
          <a:xfrm>
            <a:off x="457200" y="1350169"/>
            <a:ext cx="3649898" cy="1607344"/>
          </a:xfrm>
          <a:prstGeom prst="roundRect">
            <a:avLst>
              <a:gd name="adj" fmla="val 8296"/>
            </a:avLst>
          </a:prstGeom>
          <a:solidFill>
            <a:srgbClr val="131A2B">
              <a:alpha val="8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1"/>
          <p:cNvSpPr/>
          <p:nvPr/>
        </p:nvSpPr>
        <p:spPr>
          <a:xfrm>
            <a:off x="628650" y="1521619"/>
            <a:ext cx="3306998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9"/>
              </a:lnSpc>
              <a:buNone/>
            </a:pPr>
            <a:r>
              <a:rPr lang="en-US" sz="1013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★</a:t>
            </a:r>
            <a:pPr algn="l" indent="0" marL="0">
              <a:lnSpc>
                <a:spcPts val="1519"/>
              </a:lnSpc>
              <a:buNone/>
            </a:pPr>
            <a:r>
              <a:rPr lang="en-US" sz="1013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النقاط الأساسية:</a:t>
            </a:r>
            <a:endParaRPr lang="en-US" sz="1013" dirty="0"/>
          </a:p>
        </p:txBody>
      </p:sp>
      <p:sp>
        <p:nvSpPr>
          <p:cNvPr id="18" name="Text 12"/>
          <p:cNvSpPr/>
          <p:nvPr/>
        </p:nvSpPr>
        <p:spPr>
          <a:xfrm>
            <a:off x="3707048" y="1843088"/>
            <a:ext cx="228600" cy="228600"/>
          </a:xfrm>
          <a:prstGeom prst="roundRect">
            <a:avLst>
              <a:gd name="adj" fmla="val 33333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3728122" y="1864162"/>
            <a:ext cx="186452" cy="18645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66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266" dirty="0"/>
          </a:p>
        </p:txBody>
      </p:sp>
      <p:sp>
        <p:nvSpPr>
          <p:cNvPr id="20" name="Text 14"/>
          <p:cNvSpPr/>
          <p:nvPr/>
        </p:nvSpPr>
        <p:spPr>
          <a:xfrm>
            <a:off x="1499518" y="1828800"/>
            <a:ext cx="2291550" cy="197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الأخلاق = القواعد اللي بتحكم تصرفاتنا الرقمية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3707048" y="2200275"/>
            <a:ext cx="228600" cy="228600"/>
          </a:xfrm>
          <a:prstGeom prst="roundRect">
            <a:avLst>
              <a:gd name="adj" fmla="val 33333"/>
            </a:avLst>
          </a:prstGeom>
          <a:solidFill>
            <a:srgbClr val="7B61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3728122" y="2221349"/>
            <a:ext cx="186452" cy="18645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66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266" dirty="0"/>
          </a:p>
        </p:txBody>
      </p:sp>
      <p:sp>
        <p:nvSpPr>
          <p:cNvPr id="23" name="Text 17"/>
          <p:cNvSpPr/>
          <p:nvPr/>
        </p:nvSpPr>
        <p:spPr>
          <a:xfrm>
            <a:off x="2554449" y="2185988"/>
            <a:ext cx="1333593" cy="197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الضمير أهم من القانون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3707048" y="2557463"/>
            <a:ext cx="228600" cy="228600"/>
          </a:xfrm>
          <a:prstGeom prst="roundRect">
            <a:avLst>
              <a:gd name="adj" fmla="val 33333"/>
            </a:avLst>
          </a:prstGeom>
          <a:solidFill>
            <a:srgbClr val="00FF94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19"/>
          <p:cNvSpPr/>
          <p:nvPr/>
        </p:nvSpPr>
        <p:spPr>
          <a:xfrm>
            <a:off x="3728122" y="2578537"/>
            <a:ext cx="186452" cy="18645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66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266" dirty="0"/>
          </a:p>
        </p:txBody>
      </p:sp>
      <p:sp>
        <p:nvSpPr>
          <p:cNvPr id="26" name="Text 20"/>
          <p:cNvSpPr/>
          <p:nvPr/>
        </p:nvSpPr>
        <p:spPr>
          <a:xfrm>
            <a:off x="2404430" y="2543175"/>
            <a:ext cx="1521116" cy="197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احترام حقوق الناس واجب</a:t>
            </a:r>
            <a:endParaRPr lang="en-US" sz="900" dirty="0"/>
          </a:p>
        </p:txBody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271838"/>
            <a:ext cx="3649898" cy="768623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60772" y="3275409"/>
            <a:ext cx="3642754" cy="761479"/>
          </a:xfrm>
          <a:prstGeom prst="roundRect">
            <a:avLst>
              <a:gd name="adj" fmla="val 17512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2"/>
          <p:cNvSpPr/>
          <p:nvPr/>
        </p:nvSpPr>
        <p:spPr>
          <a:xfrm>
            <a:off x="664369" y="3450431"/>
            <a:ext cx="3235561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إحنا في </a:t>
            </a:r>
            <a:pPr algn="l" indent="0" marL="0">
              <a:lnSpc>
                <a:spcPts val="1620"/>
              </a:lnSpc>
              <a:buNone/>
            </a:pPr>
            <a:r>
              <a:rPr lang="en-US" sz="9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عصر المعلومات</a:t>
            </a:r>
            <a:pPr algn="l" indent="0" marL="0">
              <a:lnSpc>
                <a:spcPts val="162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، وكل تصرف بيترسم على الإنترنت ممكن يأثر على ناس تانية، عشان كده </a:t>
            </a:r>
            <a:pPr algn="l" indent="0" marL="0">
              <a:lnSpc>
                <a:spcPts val="1620"/>
              </a:lnSpc>
              <a:buNone/>
            </a:pPr>
            <a:r>
              <a:rPr lang="en-US" sz="900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لازم نفكر قبل ما ننشر أي حاجة</a:t>
            </a:r>
            <a:pPr algn="l" indent="0" marL="0">
              <a:lnSpc>
                <a:spcPts val="162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43688" y="-1071562"/>
            <a:ext cx="3571875" cy="35718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43688" y="-1071562"/>
            <a:ext cx="3571875" cy="357187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50" y="2786063"/>
            <a:ext cx="3214688" cy="32146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-857250" y="2786063"/>
            <a:ext cx="3214688" cy="3214688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8087529" y="387248"/>
            <a:ext cx="622131" cy="247059"/>
          </a:xfrm>
          <a:prstGeom prst="roundRect">
            <a:avLst>
              <a:gd name="adj" fmla="val 77107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8110389" y="400050"/>
            <a:ext cx="5764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2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57200" y="678656"/>
            <a:ext cx="8636000" cy="37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إزاي نتعامل مع المعلومات على الإنترنت؟</a:t>
            </a:r>
            <a:endParaRPr lang="en-US" sz="1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07281"/>
            <a:ext cx="8229600" cy="21431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150" y="1300163"/>
            <a:ext cx="4057650" cy="97981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632722" y="1303734"/>
            <a:ext cx="4050506" cy="972666"/>
          </a:xfrm>
          <a:prstGeom prst="roundRect">
            <a:avLst>
              <a:gd name="adj" fmla="val 11751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4807744" y="1364456"/>
            <a:ext cx="332898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00D4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</a:t>
            </a:r>
            <a:endParaRPr lang="en-US" sz="2700" dirty="0"/>
          </a:p>
        </p:txBody>
      </p:sp>
      <p:sp>
        <p:nvSpPr>
          <p:cNvPr id="13" name="Text 7"/>
          <p:cNvSpPr/>
          <p:nvPr/>
        </p:nvSpPr>
        <p:spPr>
          <a:xfrm>
            <a:off x="8193881" y="1450181"/>
            <a:ext cx="314325" cy="314325"/>
          </a:xfrm>
          <a:prstGeom prst="roundRect">
            <a:avLst>
              <a:gd name="adj" fmla="val 30303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8"/>
          <p:cNvSpPr/>
          <p:nvPr/>
        </p:nvSpPr>
        <p:spPr>
          <a:xfrm>
            <a:off x="8216384" y="1472684"/>
            <a:ext cx="269319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828" dirty="0"/>
          </a:p>
        </p:txBody>
      </p:sp>
      <p:sp>
        <p:nvSpPr>
          <p:cNvPr id="15" name="Text 9"/>
          <p:cNvSpPr/>
          <p:nvPr/>
        </p:nvSpPr>
        <p:spPr>
          <a:xfrm>
            <a:off x="4807744" y="1450181"/>
            <a:ext cx="3328988" cy="445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ماتشاركش صور أو فيديوهات لأشخاص تانيين من غير إذنهم - ده انتهاك لخصوصيتهم.</a:t>
            </a:r>
            <a:endParaRPr lang="en-US" sz="956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300163"/>
            <a:ext cx="4057650" cy="97981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60772" y="1303734"/>
            <a:ext cx="4050506" cy="972666"/>
          </a:xfrm>
          <a:prstGeom prst="roundRect">
            <a:avLst>
              <a:gd name="adj" fmla="val 11751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1"/>
          <p:cNvSpPr/>
          <p:nvPr/>
        </p:nvSpPr>
        <p:spPr>
          <a:xfrm>
            <a:off x="635794" y="1364456"/>
            <a:ext cx="332898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00D4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</a:t>
            </a:r>
            <a:endParaRPr lang="en-US" sz="2700" dirty="0"/>
          </a:p>
        </p:txBody>
      </p:sp>
      <p:sp>
        <p:nvSpPr>
          <p:cNvPr id="19" name="Text 12"/>
          <p:cNvSpPr/>
          <p:nvPr/>
        </p:nvSpPr>
        <p:spPr>
          <a:xfrm>
            <a:off x="4021931" y="1450181"/>
            <a:ext cx="314325" cy="314325"/>
          </a:xfrm>
          <a:prstGeom prst="roundRect">
            <a:avLst>
              <a:gd name="adj" fmla="val 30303"/>
            </a:avLst>
          </a:prstGeom>
          <a:solidFill>
            <a:srgbClr val="7B61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3"/>
          <p:cNvSpPr/>
          <p:nvPr/>
        </p:nvSpPr>
        <p:spPr>
          <a:xfrm>
            <a:off x="4044434" y="1472684"/>
            <a:ext cx="269319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◐</a:t>
            </a:r>
            <a:endParaRPr lang="en-US" sz="1828" dirty="0"/>
          </a:p>
        </p:txBody>
      </p:sp>
      <p:sp>
        <p:nvSpPr>
          <p:cNvPr id="21" name="Text 14"/>
          <p:cNvSpPr/>
          <p:nvPr/>
        </p:nvSpPr>
        <p:spPr>
          <a:xfrm>
            <a:off x="635794" y="1450181"/>
            <a:ext cx="3328988" cy="445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ماتسربش البيانات الشخصية بتاعة حد على الإنترنت - اسمه، رقمه، عنوانه.</a:t>
            </a:r>
            <a:endParaRPr lang="en-US" sz="956" dirty="0"/>
          </a:p>
        </p:txBody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150" y="2394272"/>
            <a:ext cx="4057650" cy="979922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4632722" y="2397844"/>
            <a:ext cx="4050506" cy="972778"/>
          </a:xfrm>
          <a:prstGeom prst="roundRect">
            <a:avLst>
              <a:gd name="adj" fmla="val 11750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16"/>
          <p:cNvSpPr/>
          <p:nvPr/>
        </p:nvSpPr>
        <p:spPr>
          <a:xfrm>
            <a:off x="4807744" y="2458566"/>
            <a:ext cx="332898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00D4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03</a:t>
            </a:r>
            <a:endParaRPr lang="en-US" sz="2700" dirty="0"/>
          </a:p>
        </p:txBody>
      </p:sp>
      <p:sp>
        <p:nvSpPr>
          <p:cNvPr id="25" name="Text 17"/>
          <p:cNvSpPr/>
          <p:nvPr/>
        </p:nvSpPr>
        <p:spPr>
          <a:xfrm>
            <a:off x="8193881" y="2544291"/>
            <a:ext cx="314325" cy="314325"/>
          </a:xfrm>
          <a:prstGeom prst="roundRect">
            <a:avLst>
              <a:gd name="adj" fmla="val 30303"/>
            </a:avLst>
          </a:prstGeom>
          <a:solidFill>
            <a:srgbClr val="FFA500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18"/>
          <p:cNvSpPr/>
          <p:nvPr/>
        </p:nvSpPr>
        <p:spPr>
          <a:xfrm>
            <a:off x="8216384" y="2566794"/>
            <a:ext cx="269319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FFA50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828" dirty="0"/>
          </a:p>
        </p:txBody>
      </p:sp>
      <p:sp>
        <p:nvSpPr>
          <p:cNvPr id="27" name="Text 19"/>
          <p:cNvSpPr/>
          <p:nvPr/>
        </p:nvSpPr>
        <p:spPr>
          <a:xfrm>
            <a:off x="4807744" y="2544291"/>
            <a:ext cx="3328988" cy="445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ماتنشرش حاجات ليها حقوق مؤلف (copyright) من غير تصريح - أغاني، أفلام، كتب.</a:t>
            </a:r>
            <a:endParaRPr lang="en-US" sz="956" dirty="0"/>
          </a:p>
        </p:txBody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394272"/>
            <a:ext cx="4057650" cy="979922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460772" y="2397844"/>
            <a:ext cx="4050506" cy="972778"/>
          </a:xfrm>
          <a:prstGeom prst="roundRect">
            <a:avLst>
              <a:gd name="adj" fmla="val 11750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1"/>
          <p:cNvSpPr/>
          <p:nvPr/>
        </p:nvSpPr>
        <p:spPr>
          <a:xfrm>
            <a:off x="587186" y="2458566"/>
            <a:ext cx="621746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00D4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04</a:t>
            </a:r>
            <a:endParaRPr lang="en-US" sz="2700" dirty="0"/>
          </a:p>
        </p:txBody>
      </p:sp>
      <p:sp>
        <p:nvSpPr>
          <p:cNvPr id="31" name="Text 22"/>
          <p:cNvSpPr/>
          <p:nvPr/>
        </p:nvSpPr>
        <p:spPr>
          <a:xfrm>
            <a:off x="4021931" y="2544291"/>
            <a:ext cx="314325" cy="314325"/>
          </a:xfrm>
          <a:prstGeom prst="roundRect">
            <a:avLst>
              <a:gd name="adj" fmla="val 30303"/>
            </a:avLst>
          </a:prstGeom>
          <a:solidFill>
            <a:srgbClr val="00FF94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3"/>
          <p:cNvSpPr/>
          <p:nvPr/>
        </p:nvSpPr>
        <p:spPr>
          <a:xfrm>
            <a:off x="4044434" y="2566794"/>
            <a:ext cx="269319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⊘</a:t>
            </a:r>
            <a:endParaRPr lang="en-US" sz="1828" dirty="0"/>
          </a:p>
        </p:txBody>
      </p:sp>
      <p:sp>
        <p:nvSpPr>
          <p:cNvPr id="33" name="Text 24"/>
          <p:cNvSpPr/>
          <p:nvPr/>
        </p:nvSpPr>
        <p:spPr>
          <a:xfrm>
            <a:off x="1175482" y="2544291"/>
            <a:ext cx="2950721" cy="2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ماتنتهكش خصوصية الناس - خصوصاً في الأماكن العامة.</a:t>
            </a:r>
            <a:endParaRPr lang="en-US" sz="956" dirty="0"/>
          </a:p>
        </p:txBody>
      </p:sp>
      <p:pic>
        <p:nvPicPr>
          <p:cNvPr id="3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9150" y="3488494"/>
            <a:ext cx="4057650" cy="979922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4632722" y="3492066"/>
            <a:ext cx="4050506" cy="972778"/>
          </a:xfrm>
          <a:prstGeom prst="roundRect">
            <a:avLst>
              <a:gd name="adj" fmla="val 11750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26"/>
          <p:cNvSpPr/>
          <p:nvPr/>
        </p:nvSpPr>
        <p:spPr>
          <a:xfrm>
            <a:off x="4807744" y="3552788"/>
            <a:ext cx="332898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00D4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05</a:t>
            </a:r>
            <a:endParaRPr lang="en-US" sz="2700" dirty="0"/>
          </a:p>
        </p:txBody>
      </p:sp>
      <p:sp>
        <p:nvSpPr>
          <p:cNvPr id="37" name="Text 27"/>
          <p:cNvSpPr/>
          <p:nvPr/>
        </p:nvSpPr>
        <p:spPr>
          <a:xfrm>
            <a:off x="8193881" y="3638513"/>
            <a:ext cx="314325" cy="314325"/>
          </a:xfrm>
          <a:prstGeom prst="roundRect">
            <a:avLst>
              <a:gd name="adj" fmla="val 30303"/>
            </a:avLst>
          </a:prstGeom>
          <a:solidFill>
            <a:srgbClr val="FF5757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28"/>
          <p:cNvSpPr/>
          <p:nvPr/>
        </p:nvSpPr>
        <p:spPr>
          <a:xfrm>
            <a:off x="8216384" y="3661016"/>
            <a:ext cx="269319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FF5757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⚠</a:t>
            </a:r>
            <a:endParaRPr lang="en-US" sz="1828" dirty="0"/>
          </a:p>
        </p:txBody>
      </p:sp>
      <p:sp>
        <p:nvSpPr>
          <p:cNvPr id="39" name="Text 29"/>
          <p:cNvSpPr/>
          <p:nvPr/>
        </p:nvSpPr>
        <p:spPr>
          <a:xfrm>
            <a:off x="4807744" y="3638513"/>
            <a:ext cx="3328988" cy="4457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متنشرش تعليقات تشهير أو تنمر إلكتروني (Cyber Bullying) على حد.</a:t>
            </a:r>
            <a:endParaRPr lang="en-US" sz="956" dirty="0"/>
          </a:p>
        </p:txBody>
      </p:sp>
      <p:pic>
        <p:nvPicPr>
          <p:cNvPr id="4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3488494"/>
            <a:ext cx="4057650" cy="979922"/>
          </a:xfrm>
          <a:prstGeom prst="rect">
            <a:avLst/>
          </a:prstGeom>
        </p:spPr>
      </p:pic>
      <p:sp>
        <p:nvSpPr>
          <p:cNvPr id="41" name="Text 30"/>
          <p:cNvSpPr/>
          <p:nvPr/>
        </p:nvSpPr>
        <p:spPr>
          <a:xfrm>
            <a:off x="460772" y="3492066"/>
            <a:ext cx="4050506" cy="972778"/>
          </a:xfrm>
          <a:prstGeom prst="roundRect">
            <a:avLst>
              <a:gd name="adj" fmla="val 11750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1"/>
          <p:cNvSpPr/>
          <p:nvPr/>
        </p:nvSpPr>
        <p:spPr>
          <a:xfrm>
            <a:off x="635794" y="3552788"/>
            <a:ext cx="332898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00D4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06</a:t>
            </a:r>
            <a:endParaRPr lang="en-US" sz="2700" dirty="0"/>
          </a:p>
        </p:txBody>
      </p:sp>
      <p:sp>
        <p:nvSpPr>
          <p:cNvPr id="43" name="Text 32"/>
          <p:cNvSpPr/>
          <p:nvPr/>
        </p:nvSpPr>
        <p:spPr>
          <a:xfrm>
            <a:off x="4021931" y="3638513"/>
            <a:ext cx="314325" cy="314325"/>
          </a:xfrm>
          <a:prstGeom prst="roundRect">
            <a:avLst>
              <a:gd name="adj" fmla="val 30303"/>
            </a:avLst>
          </a:prstGeom>
          <a:solidFill>
            <a:srgbClr val="00D4FF">
              <a:alpha val="1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33"/>
          <p:cNvSpPr/>
          <p:nvPr/>
        </p:nvSpPr>
        <p:spPr>
          <a:xfrm>
            <a:off x="4044434" y="3661016"/>
            <a:ext cx="269319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828" dirty="0"/>
          </a:p>
        </p:txBody>
      </p:sp>
      <p:sp>
        <p:nvSpPr>
          <p:cNvPr id="45" name="Text 34"/>
          <p:cNvSpPr/>
          <p:nvPr/>
        </p:nvSpPr>
        <p:spPr>
          <a:xfrm>
            <a:off x="635794" y="3638513"/>
            <a:ext cx="3328988" cy="445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على الإنترنت بتنتشر بسرعة ومش بتختفي - ففكر كويس قبل ما تنشر.</a:t>
            </a:r>
            <a:endParaRPr lang="en-US" sz="956" dirty="0"/>
          </a:p>
        </p:txBody>
      </p:sp>
      <p:sp>
        <p:nvSpPr>
          <p:cNvPr id="46" name="Text 35"/>
          <p:cNvSpPr/>
          <p:nvPr/>
        </p:nvSpPr>
        <p:spPr>
          <a:xfrm>
            <a:off x="457200" y="4582716"/>
            <a:ext cx="8229600" cy="173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ⓘ</a:t>
            </a:r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تذكر: الإنترنت مش بيوسع - حاجة تنشرها ممكن تلاقيها للأبد!</a:t>
            </a:r>
            <a:endParaRPr lang="en-US" sz="844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1500" y="4028629"/>
            <a:ext cx="857250" cy="8572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4800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◎</a:t>
            </a:r>
            <a:endParaRPr lang="en-US" sz="4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85750" y="-285750"/>
            <a:ext cx="2143125" cy="2143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-285750" y="-285750"/>
            <a:ext cx="2143125" cy="214312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7251911" y="403622"/>
            <a:ext cx="1431317" cy="214313"/>
          </a:xfrm>
          <a:prstGeom prst="roundRect">
            <a:avLst>
              <a:gd name="adj" fmla="val 88889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248339" y="400050"/>
            <a:ext cx="1438461" cy="242969"/>
          </a:xfrm>
          <a:prstGeom prst="rect">
            <a:avLst/>
          </a:prstGeom>
          <a:noFill/>
          <a:ln/>
        </p:spPr>
        <p:txBody>
          <a:bodyPr wrap="square" lIns="100013" tIns="28575" rIns="100013" bIns="28575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2: أخلاقيات المعلومات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457200" y="735806"/>
            <a:ext cx="8636000" cy="345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العلامة الجغرافية </a:t>
            </a:r>
            <a:pPr algn="l" indent="0" marL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(Geotagging)</a:t>
            </a:r>
            <a:endParaRPr lang="en-US" sz="18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1141549"/>
            <a:ext cx="571500" cy="21431"/>
          </a:xfrm>
          <a:prstGeom prst="rect">
            <a:avLst/>
          </a:prstGeom>
        </p:spPr>
      </p:pic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013" y="1391580"/>
            <a:ext cx="4014788" cy="130864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75584" y="1395152"/>
            <a:ext cx="4007644" cy="1301502"/>
          </a:xfrm>
          <a:prstGeom prst="roundRect">
            <a:avLst>
              <a:gd name="adj" fmla="val 8782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8308181" y="1584461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969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⚒</a:t>
            </a:r>
            <a:endParaRPr lang="en-US" sz="1969" dirty="0"/>
          </a:p>
        </p:txBody>
      </p:sp>
      <p:sp>
        <p:nvSpPr>
          <p:cNvPr id="12" name="Text 7"/>
          <p:cNvSpPr/>
          <p:nvPr/>
        </p:nvSpPr>
        <p:spPr>
          <a:xfrm>
            <a:off x="4850606" y="1570174"/>
            <a:ext cx="3407569" cy="951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73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العلامة الجغرافية هي معلومات خط الطول وخط العرض اللي بتتضاف تلقائياً في الصور والفيديوهات اللي بتلتقطها بالهاتف الذكي. يعني أي صورة بتاخدها بموبايلك فيها بيانات المكان اللي كنت فيه!</a:t>
            </a:r>
            <a:endParaRPr lang="en-US" sz="1013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2013" y="2843101"/>
            <a:ext cx="4014788" cy="122280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75584" y="2846673"/>
            <a:ext cx="4007644" cy="1215665"/>
          </a:xfrm>
          <a:prstGeom prst="roundRect">
            <a:avLst>
              <a:gd name="adj" fmla="val 9402"/>
            </a:avLst>
          </a:prstGeom>
          <a:noFill/>
          <a:ln w="7144">
            <a:solidFill>
              <a:srgbClr val="FF3B30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9"/>
          <p:cNvSpPr/>
          <p:nvPr/>
        </p:nvSpPr>
        <p:spPr>
          <a:xfrm>
            <a:off x="8322469" y="3007407"/>
            <a:ext cx="185738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FF3B3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⚠</a:t>
            </a:r>
            <a:endParaRPr lang="en-US" sz="1828" dirty="0"/>
          </a:p>
        </p:txBody>
      </p:sp>
      <p:sp>
        <p:nvSpPr>
          <p:cNvPr id="16" name="Text 10"/>
          <p:cNvSpPr/>
          <p:nvPr/>
        </p:nvSpPr>
        <p:spPr>
          <a:xfrm>
            <a:off x="4850606" y="2993120"/>
            <a:ext cx="3657600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6B5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خطر كبير:</a:t>
            </a:r>
            <a:endParaRPr lang="en-US" sz="900" dirty="0"/>
          </a:p>
        </p:txBody>
      </p:sp>
      <p:sp>
        <p:nvSpPr>
          <p:cNvPr id="17" name="Text 11"/>
          <p:cNvSpPr/>
          <p:nvPr/>
        </p:nvSpPr>
        <p:spPr>
          <a:xfrm>
            <a:off x="4850606" y="3221720"/>
            <a:ext cx="3386138" cy="6941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حد ممكن يعرف عنوان بيتك أو مكان وجودك من الصور اللي بتشاركها! حتى لو الصورة نفسها مش فيها حاجة سيء، المكان ممكن يكون خطر عليك.</a:t>
            </a:r>
            <a:endParaRPr lang="en-US" sz="1013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2013" y="4208785"/>
            <a:ext cx="4014788" cy="705669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675584" y="4212357"/>
            <a:ext cx="4007644" cy="698525"/>
          </a:xfrm>
          <a:prstGeom prst="roundRect">
            <a:avLst>
              <a:gd name="adj" fmla="val 16363"/>
            </a:avLst>
          </a:prstGeom>
          <a:noFill/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3"/>
          <p:cNvSpPr/>
          <p:nvPr/>
        </p:nvSpPr>
        <p:spPr>
          <a:xfrm>
            <a:off x="8336756" y="4475894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688" dirty="0"/>
          </a:p>
        </p:txBody>
      </p:sp>
      <p:sp>
        <p:nvSpPr>
          <p:cNvPr id="21" name="Text 14"/>
          <p:cNvSpPr/>
          <p:nvPr/>
        </p:nvSpPr>
        <p:spPr>
          <a:xfrm>
            <a:off x="4850606" y="4330229"/>
            <a:ext cx="3443288" cy="462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قبل ما تنشر صورة، اتأكد إنك شايلت العلامة الجغرافية منها من إعدادات الموبايل.</a:t>
            </a:r>
            <a:endParaRPr lang="en-US" sz="1013" dirty="0"/>
          </a:p>
        </p:txBody>
      </p:sp>
      <p:sp>
        <p:nvSpPr>
          <p:cNvPr id="22" name="Text 15"/>
          <p:cNvSpPr/>
          <p:nvPr/>
        </p:nvSpPr>
        <p:spPr>
          <a:xfrm>
            <a:off x="460772" y="1395152"/>
            <a:ext cx="4007644" cy="2235994"/>
          </a:xfrm>
          <a:prstGeom prst="roundRect">
            <a:avLst>
              <a:gd name="adj" fmla="val 5112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9" y="970099"/>
            <a:ext cx="1428750" cy="142875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35719" y="970099"/>
            <a:ext cx="1428750" cy="1428750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17"/>
          <p:cNvSpPr/>
          <p:nvPr/>
        </p:nvSpPr>
        <p:spPr>
          <a:xfrm>
            <a:off x="2178844" y="1627324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4800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◉</a:t>
            </a:r>
            <a:endParaRPr lang="en-US" sz="4800" dirty="0"/>
          </a:p>
        </p:txBody>
      </p:sp>
      <p:sp>
        <p:nvSpPr>
          <p:cNvPr id="26" name="Text 18"/>
          <p:cNvSpPr/>
          <p:nvPr/>
        </p:nvSpPr>
        <p:spPr>
          <a:xfrm>
            <a:off x="692944" y="2341699"/>
            <a:ext cx="3543300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صورة من الموبايل</a:t>
            </a:r>
            <a:endParaRPr lang="en-US" sz="1125" dirty="0"/>
          </a:p>
        </p:txBody>
      </p:sp>
      <p:sp>
        <p:nvSpPr>
          <p:cNvPr id="27" name="Text 19"/>
          <p:cNvSpPr/>
          <p:nvPr/>
        </p:nvSpPr>
        <p:spPr>
          <a:xfrm>
            <a:off x="2393156" y="2641736"/>
            <a:ext cx="14287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6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1406" dirty="0"/>
          </a:p>
        </p:txBody>
      </p:sp>
      <p:sp>
        <p:nvSpPr>
          <p:cNvPr id="28" name="Text 20"/>
          <p:cNvSpPr/>
          <p:nvPr/>
        </p:nvSpPr>
        <p:spPr>
          <a:xfrm>
            <a:off x="1669628" y="2845333"/>
            <a:ext cx="1589819" cy="550069"/>
          </a:xfrm>
          <a:prstGeom prst="roundRect">
            <a:avLst>
              <a:gd name="adj" fmla="val 13853"/>
            </a:avLst>
          </a:prstGeom>
          <a:solidFill>
            <a:srgbClr val="7B61FF">
              <a:alpha val="12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1"/>
          <p:cNvSpPr/>
          <p:nvPr/>
        </p:nvSpPr>
        <p:spPr>
          <a:xfrm>
            <a:off x="1787500" y="2934630"/>
            <a:ext cx="1354075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بيانات مضمّنة:</a:t>
            </a:r>
            <a:endParaRPr lang="en-US" sz="800" dirty="0"/>
          </a:p>
        </p:txBody>
      </p:sp>
      <p:sp>
        <p:nvSpPr>
          <p:cNvPr id="30" name="Text 22"/>
          <p:cNvSpPr/>
          <p:nvPr/>
        </p:nvSpPr>
        <p:spPr>
          <a:xfrm>
            <a:off x="1787500" y="3113224"/>
            <a:ext cx="13540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19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30.0444° N, 31.2357° E</a:t>
            </a:r>
            <a:endParaRPr lang="en-US" sz="1013" dirty="0"/>
          </a:p>
        </p:txBody>
      </p:sp>
      <p:sp>
        <p:nvSpPr>
          <p:cNvPr id="31" name="Text 23"/>
          <p:cNvSpPr/>
          <p:nvPr/>
        </p:nvSpPr>
        <p:spPr>
          <a:xfrm>
            <a:off x="460772" y="3781165"/>
            <a:ext cx="4007644" cy="367122"/>
          </a:xfrm>
          <a:prstGeom prst="roundRect">
            <a:avLst>
              <a:gd name="adj" fmla="val 25945"/>
            </a:avLst>
          </a:prstGeom>
          <a:solidFill>
            <a:srgbClr val="00D4FF">
              <a:alpha val="6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4164806" y="3886088"/>
            <a:ext cx="157163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◆</a:t>
            </a:r>
            <a:endParaRPr lang="en-US" sz="1547" dirty="0"/>
          </a:p>
        </p:txBody>
      </p:sp>
      <p:sp>
        <p:nvSpPr>
          <p:cNvPr id="33" name="Text 25"/>
          <p:cNvSpPr/>
          <p:nvPr/>
        </p:nvSpPr>
        <p:spPr>
          <a:xfrm>
            <a:off x="1427745" y="3884749"/>
            <a:ext cx="2701342" cy="15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الصور اللي بتلتقطها بتحفظ إحداثيات المكان تلقائياً في ملف EXIF</a:t>
            </a:r>
            <a:endParaRPr lang="en-US" sz="788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72313" y="3214688"/>
            <a:ext cx="2500313" cy="25003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72313" y="3214688"/>
            <a:ext cx="2500313" cy="2500313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2" y="285750"/>
            <a:ext cx="1428750" cy="14287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-214312" y="285750"/>
            <a:ext cx="1428750" cy="1428750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7251911" y="403622"/>
            <a:ext cx="1431317" cy="214313"/>
          </a:xfrm>
          <a:prstGeom prst="roundRect">
            <a:avLst>
              <a:gd name="adj" fmla="val 88889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248339" y="400050"/>
            <a:ext cx="1438461" cy="242969"/>
          </a:xfrm>
          <a:prstGeom prst="rect">
            <a:avLst/>
          </a:prstGeom>
          <a:noFill/>
          <a:ln/>
        </p:spPr>
        <p:txBody>
          <a:bodyPr wrap="square" lIns="100013" tIns="28575" rIns="100013" bIns="28575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2: أخلاقيات المعلومات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57200" y="721519"/>
            <a:ext cx="8636000" cy="345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المضللة والشائعات </a:t>
            </a:r>
            <a:pPr algn="l" indent="0" marL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(Disinformation)</a:t>
            </a:r>
            <a:endParaRPr lang="en-US" sz="1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0" y="1127261"/>
            <a:ext cx="571500" cy="21431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348718"/>
            <a:ext cx="8229600" cy="6786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60772" y="1352290"/>
            <a:ext cx="8222456" cy="671513"/>
          </a:xfrm>
          <a:prstGeom prst="roundRect">
            <a:avLst>
              <a:gd name="adj" fmla="val 19858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8236744" y="1570174"/>
            <a:ext cx="21431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109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⊗</a:t>
            </a:r>
            <a:endParaRPr lang="en-US" sz="2109" dirty="0"/>
          </a:p>
        </p:txBody>
      </p:sp>
      <p:sp>
        <p:nvSpPr>
          <p:cNvPr id="13" name="Text 7"/>
          <p:cNvSpPr/>
          <p:nvPr/>
        </p:nvSpPr>
        <p:spPr>
          <a:xfrm>
            <a:off x="3048595" y="1555886"/>
            <a:ext cx="5138142" cy="2643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81"/>
              </a:lnSpc>
              <a:buNone/>
            </a:pPr>
            <a:r>
              <a:rPr lang="en-US" sz="1125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المضللة هي معلومات كاذبة أو مغلوطة يتم نشرها عمداً عشان تضلل الناس.</a:t>
            </a:r>
            <a:endParaRPr lang="en-US" sz="1125" dirty="0"/>
          </a:p>
        </p:txBody>
      </p:sp>
      <p:sp>
        <p:nvSpPr>
          <p:cNvPr id="14" name="Text 8"/>
          <p:cNvSpPr/>
          <p:nvPr/>
        </p:nvSpPr>
        <p:spPr>
          <a:xfrm>
            <a:off x="460772" y="2173821"/>
            <a:ext cx="8222456" cy="438559"/>
          </a:xfrm>
          <a:prstGeom prst="roundRect">
            <a:avLst>
              <a:gd name="adj" fmla="val 21719"/>
            </a:avLst>
          </a:prstGeom>
          <a:solidFill>
            <a:srgbClr val="7B61FF">
              <a:alpha val="6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9"/>
          <p:cNvSpPr/>
          <p:nvPr/>
        </p:nvSpPr>
        <p:spPr>
          <a:xfrm>
            <a:off x="8379619" y="2291693"/>
            <a:ext cx="157163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◖</a:t>
            </a:r>
            <a:endParaRPr lang="en-US" sz="1547" dirty="0"/>
          </a:p>
        </p:txBody>
      </p:sp>
      <p:sp>
        <p:nvSpPr>
          <p:cNvPr id="16" name="Text 10"/>
          <p:cNvSpPr/>
          <p:nvPr/>
        </p:nvSpPr>
        <p:spPr>
          <a:xfrm>
            <a:off x="3407457" y="2277405"/>
            <a:ext cx="4929299" cy="231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الشائعات هي أخبار مش لها أي أساس بتنتشر بسرعة بين الناس، خصوصاً على السوشيال ميديا.</a:t>
            </a:r>
            <a:endParaRPr lang="en-US" sz="1013" dirty="0"/>
          </a:p>
        </p:txBody>
      </p:sp>
      <p:sp>
        <p:nvSpPr>
          <p:cNvPr id="17" name="Text 11"/>
          <p:cNvSpPr/>
          <p:nvPr/>
        </p:nvSpPr>
        <p:spPr>
          <a:xfrm>
            <a:off x="457200" y="2773114"/>
            <a:ext cx="8636000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إيه اللي لازم تعمله؟</a:t>
            </a:r>
            <a:endParaRPr lang="en-US" sz="1125" dirty="0"/>
          </a:p>
        </p:txBody>
      </p:sp>
      <p:sp>
        <p:nvSpPr>
          <p:cNvPr id="18" name="Text 12"/>
          <p:cNvSpPr/>
          <p:nvPr/>
        </p:nvSpPr>
        <p:spPr>
          <a:xfrm>
            <a:off x="460772" y="3091011"/>
            <a:ext cx="8222456" cy="460772"/>
          </a:xfrm>
          <a:prstGeom prst="roundRect">
            <a:avLst>
              <a:gd name="adj" fmla="val 20672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3"/>
          <p:cNvSpPr/>
          <p:nvPr/>
        </p:nvSpPr>
        <p:spPr>
          <a:xfrm>
            <a:off x="8308181" y="3208883"/>
            <a:ext cx="228600" cy="225028"/>
          </a:xfrm>
          <a:prstGeom prst="rect">
            <a:avLst/>
          </a:prstGeom>
          <a:noFill/>
          <a:ln/>
        </p:spPr>
        <p:txBody>
          <a:bodyPr wrap="none" lIns="0" tIns="14288" rIns="0" bIns="0" rtlCol="0" anchor="t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575" b="1" dirty="0">
                <a:solidFill>
                  <a:srgbClr val="00D4FF">
                    <a:alpha val="6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</a:t>
            </a:r>
            <a:endParaRPr lang="en-US" sz="1575" dirty="0"/>
          </a:p>
        </p:txBody>
      </p:sp>
      <p:sp>
        <p:nvSpPr>
          <p:cNvPr id="20" name="Text 14"/>
          <p:cNvSpPr/>
          <p:nvPr/>
        </p:nvSpPr>
        <p:spPr>
          <a:xfrm>
            <a:off x="8036719" y="3223171"/>
            <a:ext cx="157163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⌕</a:t>
            </a:r>
            <a:endParaRPr lang="en-US" sz="1547" dirty="0"/>
          </a:p>
        </p:txBody>
      </p:sp>
      <p:sp>
        <p:nvSpPr>
          <p:cNvPr id="21" name="Text 15"/>
          <p:cNvSpPr/>
          <p:nvPr/>
        </p:nvSpPr>
        <p:spPr>
          <a:xfrm>
            <a:off x="4729051" y="3208883"/>
            <a:ext cx="3271949" cy="225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7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لو قابلت معلومة مش متأكد منها، دور على مصدر موثوق تتأكد.</a:t>
            </a:r>
            <a:endParaRPr lang="en-US" sz="1013" dirty="0"/>
          </a:p>
        </p:txBody>
      </p:sp>
      <p:sp>
        <p:nvSpPr>
          <p:cNvPr id="22" name="Text 16"/>
          <p:cNvSpPr/>
          <p:nvPr/>
        </p:nvSpPr>
        <p:spPr>
          <a:xfrm>
            <a:off x="460772" y="3644652"/>
            <a:ext cx="8222456" cy="460772"/>
          </a:xfrm>
          <a:prstGeom prst="roundRect">
            <a:avLst>
              <a:gd name="adj" fmla="val 20672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8308181" y="3762524"/>
            <a:ext cx="228600" cy="225028"/>
          </a:xfrm>
          <a:prstGeom prst="rect">
            <a:avLst/>
          </a:prstGeom>
          <a:noFill/>
          <a:ln/>
        </p:spPr>
        <p:txBody>
          <a:bodyPr wrap="none" lIns="0" tIns="14288" rIns="0" bIns="0" rtlCol="0" anchor="t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575" b="1" dirty="0">
                <a:solidFill>
                  <a:srgbClr val="00D4FF">
                    <a:alpha val="6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</a:t>
            </a:r>
            <a:endParaRPr lang="en-US" sz="1575" dirty="0"/>
          </a:p>
        </p:txBody>
      </p:sp>
      <p:sp>
        <p:nvSpPr>
          <p:cNvPr id="24" name="Text 18"/>
          <p:cNvSpPr/>
          <p:nvPr/>
        </p:nvSpPr>
        <p:spPr>
          <a:xfrm>
            <a:off x="8036719" y="3776811"/>
            <a:ext cx="157163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FF9F0A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⊘</a:t>
            </a:r>
            <a:endParaRPr lang="en-US" sz="1547" dirty="0"/>
          </a:p>
        </p:txBody>
      </p:sp>
      <p:sp>
        <p:nvSpPr>
          <p:cNvPr id="25" name="Text 19"/>
          <p:cNvSpPr/>
          <p:nvPr/>
        </p:nvSpPr>
        <p:spPr>
          <a:xfrm>
            <a:off x="4271851" y="3762524"/>
            <a:ext cx="3729149" cy="225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7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ماتنشرش أي حاجة بدون ما تتأكد إنها صح — حتى لو كل الناس بتنشرها.</a:t>
            </a:r>
            <a:endParaRPr lang="en-US" sz="1013" dirty="0"/>
          </a:p>
        </p:txBody>
      </p:sp>
      <p:sp>
        <p:nvSpPr>
          <p:cNvPr id="26" name="Text 20"/>
          <p:cNvSpPr/>
          <p:nvPr/>
        </p:nvSpPr>
        <p:spPr>
          <a:xfrm>
            <a:off x="460772" y="4198293"/>
            <a:ext cx="8222456" cy="460772"/>
          </a:xfrm>
          <a:prstGeom prst="roundRect">
            <a:avLst>
              <a:gd name="adj" fmla="val 20672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1"/>
          <p:cNvSpPr/>
          <p:nvPr/>
        </p:nvSpPr>
        <p:spPr>
          <a:xfrm>
            <a:off x="8308181" y="4316164"/>
            <a:ext cx="228600" cy="225028"/>
          </a:xfrm>
          <a:prstGeom prst="rect">
            <a:avLst/>
          </a:prstGeom>
          <a:noFill/>
          <a:ln/>
        </p:spPr>
        <p:txBody>
          <a:bodyPr wrap="none" lIns="0" tIns="14288" rIns="0" bIns="0" rtlCol="0" anchor="t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575" b="1" dirty="0">
                <a:solidFill>
                  <a:srgbClr val="00D4FF">
                    <a:alpha val="6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</a:t>
            </a:r>
            <a:endParaRPr lang="en-US" sz="1575" dirty="0"/>
          </a:p>
        </p:txBody>
      </p:sp>
      <p:sp>
        <p:nvSpPr>
          <p:cNvPr id="28" name="Text 22"/>
          <p:cNvSpPr/>
          <p:nvPr/>
        </p:nvSpPr>
        <p:spPr>
          <a:xfrm>
            <a:off x="8036719" y="4330452"/>
            <a:ext cx="157163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FF3B3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♥</a:t>
            </a:r>
            <a:endParaRPr lang="en-US" sz="1547" dirty="0"/>
          </a:p>
        </p:txBody>
      </p:sp>
      <p:sp>
        <p:nvSpPr>
          <p:cNvPr id="29" name="Text 23"/>
          <p:cNvSpPr/>
          <p:nvPr/>
        </p:nvSpPr>
        <p:spPr>
          <a:xfrm>
            <a:off x="5557726" y="4316164"/>
            <a:ext cx="2600160" cy="225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7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تذكر: نشر معلومة كاذبة ممكن يأذي ناس كتير.</a:t>
            </a:r>
            <a:endParaRPr lang="en-US" sz="1013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8063" y="-357187"/>
            <a:ext cx="2143125" cy="21431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58063" y="-357187"/>
            <a:ext cx="2143125" cy="214312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3643313"/>
            <a:ext cx="1785938" cy="17859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4375" y="3643313"/>
            <a:ext cx="1785938" cy="1785938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7251911" y="403622"/>
            <a:ext cx="1431317" cy="214313"/>
          </a:xfrm>
          <a:prstGeom prst="roundRect">
            <a:avLst>
              <a:gd name="adj" fmla="val 88889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248339" y="400050"/>
            <a:ext cx="1438461" cy="242969"/>
          </a:xfrm>
          <a:prstGeom prst="rect">
            <a:avLst/>
          </a:prstGeom>
          <a:noFill/>
          <a:ln/>
        </p:spPr>
        <p:txBody>
          <a:bodyPr wrap="square" lIns="100013" tIns="28575" rIns="100013" bIns="28575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2: أخلاقيات المعلومات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57200" y="707231"/>
            <a:ext cx="8636000" cy="2807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47"/>
              </a:lnSpc>
              <a:buNone/>
            </a:pPr>
            <a:r>
              <a:rPr lang="en-US" sz="1463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مشاكل الهواتف الذكية ووسائل التواصل الاجتماعي</a:t>
            </a:r>
            <a:endParaRPr lang="en-US" sz="1463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175" y="1038634"/>
            <a:ext cx="428625" cy="2143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13921" y="1235087"/>
            <a:ext cx="2669307" cy="985838"/>
          </a:xfrm>
          <a:prstGeom prst="roundRect">
            <a:avLst>
              <a:gd name="adj" fmla="val 11594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8251031" y="1374391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FF9F0A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8279963" y="1403323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FF9F0A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▯</a:t>
            </a:r>
            <a:endParaRPr lang="en-US" sz="1547" dirty="0"/>
          </a:p>
        </p:txBody>
      </p:sp>
      <p:sp>
        <p:nvSpPr>
          <p:cNvPr id="13" name="Text 8"/>
          <p:cNvSpPr/>
          <p:nvPr/>
        </p:nvSpPr>
        <p:spPr>
          <a:xfrm>
            <a:off x="7502835" y="1367247"/>
            <a:ext cx="776416" cy="144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9F0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إدمان الإنترنت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7388890" y="1538697"/>
            <a:ext cx="7764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013"/>
              </a:lnSpc>
              <a:buNone/>
            </a:pPr>
            <a:r>
              <a:rPr lang="en-US" sz="675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Internet Addiction</a:t>
            </a:r>
            <a:endParaRPr lang="en-US" sz="675" dirty="0"/>
          </a:p>
        </p:txBody>
      </p:sp>
      <p:sp>
        <p:nvSpPr>
          <p:cNvPr id="15" name="Text 10"/>
          <p:cNvSpPr/>
          <p:nvPr/>
        </p:nvSpPr>
        <p:spPr>
          <a:xfrm>
            <a:off x="6160368" y="1738722"/>
            <a:ext cx="2376413" cy="350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78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لما الشخص بيستخدم الإنترنت بشكل مبالغ فيه لدرجة إن حياته بتتأثر — دراسته، صحته، علاقاته.</a:t>
            </a:r>
            <a:endParaRPr lang="en-US" sz="800" dirty="0"/>
          </a:p>
        </p:txBody>
      </p:sp>
      <p:sp>
        <p:nvSpPr>
          <p:cNvPr id="16" name="Text 11"/>
          <p:cNvSpPr/>
          <p:nvPr/>
        </p:nvSpPr>
        <p:spPr>
          <a:xfrm>
            <a:off x="3237347" y="1235087"/>
            <a:ext cx="2669418" cy="985838"/>
          </a:xfrm>
          <a:prstGeom prst="roundRect">
            <a:avLst>
              <a:gd name="adj" fmla="val 11594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5474568" y="1367247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FF3B30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5503500" y="1396179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FF3B3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⫯</a:t>
            </a:r>
            <a:endParaRPr lang="en-US" sz="1547" dirty="0"/>
          </a:p>
        </p:txBody>
      </p:sp>
      <p:sp>
        <p:nvSpPr>
          <p:cNvPr id="19" name="Text 14"/>
          <p:cNvSpPr/>
          <p:nvPr/>
        </p:nvSpPr>
        <p:spPr>
          <a:xfrm>
            <a:off x="4036219" y="1424397"/>
            <a:ext cx="1460834" cy="1851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3B3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استخدام الموبايل أثناء المشي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3383793" y="1724434"/>
            <a:ext cx="2376525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78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مخطر جداً ممكن تتعرض لحادث أو تقع في الحفرة وانت مش شايف.</a:t>
            </a:r>
            <a:endParaRPr lang="en-US" sz="800" dirty="0"/>
          </a:p>
        </p:txBody>
      </p:sp>
      <p:sp>
        <p:nvSpPr>
          <p:cNvPr id="21" name="Text 16"/>
          <p:cNvSpPr/>
          <p:nvPr/>
        </p:nvSpPr>
        <p:spPr>
          <a:xfrm>
            <a:off x="460883" y="1235087"/>
            <a:ext cx="2669307" cy="985838"/>
          </a:xfrm>
          <a:prstGeom prst="roundRect">
            <a:avLst>
              <a:gd name="adj" fmla="val 11594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7"/>
          <p:cNvSpPr/>
          <p:nvPr/>
        </p:nvSpPr>
        <p:spPr>
          <a:xfrm>
            <a:off x="2697993" y="1374391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FF3B30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8"/>
          <p:cNvSpPr/>
          <p:nvPr/>
        </p:nvSpPr>
        <p:spPr>
          <a:xfrm>
            <a:off x="2726926" y="1403323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FF3B3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⚖</a:t>
            </a:r>
            <a:endParaRPr lang="en-US" sz="1547" dirty="0"/>
          </a:p>
        </p:txBody>
      </p:sp>
      <p:sp>
        <p:nvSpPr>
          <p:cNvPr id="24" name="Text 19"/>
          <p:cNvSpPr/>
          <p:nvPr/>
        </p:nvSpPr>
        <p:spPr>
          <a:xfrm>
            <a:off x="1744638" y="1367247"/>
            <a:ext cx="1016863" cy="144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3B3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الجريمة الإلكترونية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1595405" y="1538697"/>
            <a:ext cx="1016863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13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Cybercrime</a:t>
            </a:r>
            <a:endParaRPr lang="en-US" sz="800" dirty="0"/>
          </a:p>
        </p:txBody>
      </p:sp>
      <p:sp>
        <p:nvSpPr>
          <p:cNvPr id="26" name="Text 21"/>
          <p:cNvSpPr/>
          <p:nvPr/>
        </p:nvSpPr>
        <p:spPr>
          <a:xfrm>
            <a:off x="607330" y="1738722"/>
            <a:ext cx="2376413" cy="350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78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أي جريمة بتحصل باستخدام الكمبيوتر أو الإنترنت — سرقة، احتيال، اختراق.</a:t>
            </a:r>
            <a:endParaRPr lang="en-US" sz="800" dirty="0"/>
          </a:p>
        </p:txBody>
      </p:sp>
      <p:sp>
        <p:nvSpPr>
          <p:cNvPr id="27" name="Text 22"/>
          <p:cNvSpPr/>
          <p:nvPr/>
        </p:nvSpPr>
        <p:spPr>
          <a:xfrm>
            <a:off x="6013921" y="2328081"/>
            <a:ext cx="2669307" cy="985838"/>
          </a:xfrm>
          <a:prstGeom prst="roundRect">
            <a:avLst>
              <a:gd name="adj" fmla="val 11594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3"/>
          <p:cNvSpPr/>
          <p:nvPr/>
        </p:nvSpPr>
        <p:spPr>
          <a:xfrm>
            <a:off x="8251031" y="2467384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7B61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4"/>
          <p:cNvSpPr/>
          <p:nvPr/>
        </p:nvSpPr>
        <p:spPr>
          <a:xfrm>
            <a:off x="8279963" y="2496316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☻</a:t>
            </a:r>
            <a:endParaRPr lang="en-US" sz="1547" dirty="0"/>
          </a:p>
        </p:txBody>
      </p:sp>
      <p:sp>
        <p:nvSpPr>
          <p:cNvPr id="30" name="Text 25"/>
          <p:cNvSpPr/>
          <p:nvPr/>
        </p:nvSpPr>
        <p:spPr>
          <a:xfrm>
            <a:off x="7411975" y="2460241"/>
            <a:ext cx="882904" cy="144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انتحال الشخصية</a:t>
            </a:r>
            <a:endParaRPr lang="en-US" sz="900" dirty="0"/>
          </a:p>
        </p:txBody>
      </p:sp>
      <p:sp>
        <p:nvSpPr>
          <p:cNvPr id="31" name="Text 26"/>
          <p:cNvSpPr/>
          <p:nvPr/>
        </p:nvSpPr>
        <p:spPr>
          <a:xfrm>
            <a:off x="7282403" y="2631691"/>
            <a:ext cx="882904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13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Identity Theft</a:t>
            </a:r>
            <a:endParaRPr lang="en-US" sz="800" dirty="0"/>
          </a:p>
        </p:txBody>
      </p:sp>
      <p:sp>
        <p:nvSpPr>
          <p:cNvPr id="32" name="Text 27"/>
          <p:cNvSpPr/>
          <p:nvPr/>
        </p:nvSpPr>
        <p:spPr>
          <a:xfrm>
            <a:off x="6160368" y="2831716"/>
            <a:ext cx="2376413" cy="3500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78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لما حد يسرق بياناتك ويتقمص شخصيتك عشان يبث منك أو يسرق فلوسك.</a:t>
            </a:r>
            <a:endParaRPr lang="en-US" sz="800" dirty="0"/>
          </a:p>
        </p:txBody>
      </p:sp>
      <p:sp>
        <p:nvSpPr>
          <p:cNvPr id="33" name="Text 28"/>
          <p:cNvSpPr/>
          <p:nvPr/>
        </p:nvSpPr>
        <p:spPr>
          <a:xfrm>
            <a:off x="3237347" y="2328081"/>
            <a:ext cx="2669418" cy="985838"/>
          </a:xfrm>
          <a:prstGeom prst="roundRect">
            <a:avLst>
              <a:gd name="adj" fmla="val 11594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>
            <a:off x="5474568" y="2460241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0"/>
          <p:cNvSpPr/>
          <p:nvPr/>
        </p:nvSpPr>
        <p:spPr>
          <a:xfrm>
            <a:off x="5503500" y="2489173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＋</a:t>
            </a:r>
            <a:endParaRPr lang="en-US" sz="1547" dirty="0"/>
          </a:p>
        </p:txBody>
      </p:sp>
      <p:sp>
        <p:nvSpPr>
          <p:cNvPr id="36" name="Text 31"/>
          <p:cNvSpPr/>
          <p:nvPr/>
        </p:nvSpPr>
        <p:spPr>
          <a:xfrm>
            <a:off x="4210906" y="2517391"/>
            <a:ext cx="1295731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تسريب البيانات الشخصية</a:t>
            </a:r>
            <a:endParaRPr lang="en-US" sz="900" dirty="0"/>
          </a:p>
        </p:txBody>
      </p:sp>
      <p:sp>
        <p:nvSpPr>
          <p:cNvPr id="37" name="Text 32"/>
          <p:cNvSpPr/>
          <p:nvPr/>
        </p:nvSpPr>
        <p:spPr>
          <a:xfrm>
            <a:off x="3383793" y="2817428"/>
            <a:ext cx="2486253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78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لما معلوماتك الشخصية بتتنشر للناس من غير إذنك.</a:t>
            </a:r>
            <a:endParaRPr lang="en-US" sz="800" dirty="0"/>
          </a:p>
        </p:txBody>
      </p:sp>
      <p:sp>
        <p:nvSpPr>
          <p:cNvPr id="38" name="Text 33"/>
          <p:cNvSpPr/>
          <p:nvPr/>
        </p:nvSpPr>
        <p:spPr>
          <a:xfrm>
            <a:off x="460883" y="2328081"/>
            <a:ext cx="2669307" cy="985838"/>
          </a:xfrm>
          <a:prstGeom prst="roundRect">
            <a:avLst>
              <a:gd name="adj" fmla="val 11594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4"/>
          <p:cNvSpPr/>
          <p:nvPr/>
        </p:nvSpPr>
        <p:spPr>
          <a:xfrm>
            <a:off x="2697993" y="2467384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FF3B30">
              <a:alpha val="1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5"/>
          <p:cNvSpPr/>
          <p:nvPr/>
        </p:nvSpPr>
        <p:spPr>
          <a:xfrm>
            <a:off x="2726926" y="2496316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FF6B5A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⚠</a:t>
            </a:r>
            <a:endParaRPr lang="en-US" sz="1547" dirty="0"/>
          </a:p>
        </p:txBody>
      </p:sp>
      <p:sp>
        <p:nvSpPr>
          <p:cNvPr id="41" name="Text 36"/>
          <p:cNvSpPr/>
          <p:nvPr/>
        </p:nvSpPr>
        <p:spPr>
          <a:xfrm>
            <a:off x="1844650" y="2460241"/>
            <a:ext cx="899649" cy="144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6B5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التنمر الإلكتروني</a:t>
            </a:r>
            <a:endParaRPr lang="en-US" sz="900" dirty="0"/>
          </a:p>
        </p:txBody>
      </p:sp>
      <p:sp>
        <p:nvSpPr>
          <p:cNvPr id="42" name="Text 37"/>
          <p:cNvSpPr/>
          <p:nvPr/>
        </p:nvSpPr>
        <p:spPr>
          <a:xfrm>
            <a:off x="1712620" y="2631691"/>
            <a:ext cx="899649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013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Cyber Bullying</a:t>
            </a:r>
            <a:endParaRPr lang="en-US" sz="800" dirty="0"/>
          </a:p>
        </p:txBody>
      </p:sp>
      <p:sp>
        <p:nvSpPr>
          <p:cNvPr id="43" name="Text 38"/>
          <p:cNvSpPr/>
          <p:nvPr/>
        </p:nvSpPr>
        <p:spPr>
          <a:xfrm>
            <a:off x="607330" y="2831716"/>
            <a:ext cx="2486141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78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مهاجمة حد على الإنترنت بالكلام السيء أو التهديد.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85750" y="-428625"/>
            <a:ext cx="2000250" cy="20002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285750" y="-428625"/>
            <a:ext cx="2000250" cy="2000250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75" y="3714750"/>
            <a:ext cx="1785938" cy="17859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72375" y="3714750"/>
            <a:ext cx="1785938" cy="1785938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8137017" y="387248"/>
            <a:ext cx="570929" cy="247059"/>
          </a:xfrm>
          <a:prstGeom prst="roundRect">
            <a:avLst>
              <a:gd name="adj" fmla="val 77107"/>
            </a:avLst>
          </a:prstGeom>
          <a:solidFill>
            <a:srgbClr val="00FF94">
              <a:alpha val="12000"/>
            </a:srgbClr>
          </a:solidFill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8158163" y="400050"/>
            <a:ext cx="52863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مراجعة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57200" y="707231"/>
            <a:ext cx="8636000" cy="345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20"/>
              </a:lnSpc>
              <a:buNone/>
            </a:pPr>
            <a:r>
              <a:rPr lang="en-US" sz="180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خلاصة الوحدة الأولى</a:t>
            </a:r>
            <a:endParaRPr lang="en-US" sz="1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0" y="1112974"/>
            <a:ext cx="571500" cy="2143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39866" y="1338002"/>
            <a:ext cx="4043363" cy="1091431"/>
          </a:xfrm>
          <a:prstGeom prst="roundRect">
            <a:avLst>
              <a:gd name="adj" fmla="val 12218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8251031" y="1513024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8272820" y="1534812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✿</a:t>
            </a:r>
            <a:endParaRPr lang="en-US" sz="1547" dirty="0"/>
          </a:p>
        </p:txBody>
      </p:sp>
      <p:sp>
        <p:nvSpPr>
          <p:cNvPr id="13" name="Text 8"/>
          <p:cNvSpPr/>
          <p:nvPr/>
        </p:nvSpPr>
        <p:spPr>
          <a:xfrm>
            <a:off x="6515770" y="1557672"/>
            <a:ext cx="1781499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البيانات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→ 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→ 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المعرفة</a:t>
            </a:r>
            <a:endParaRPr lang="en-US" sz="956" dirty="0"/>
          </a:p>
        </p:txBody>
      </p:sp>
      <p:sp>
        <p:nvSpPr>
          <p:cNvPr id="14" name="Text 9"/>
          <p:cNvSpPr/>
          <p:nvPr/>
        </p:nvSpPr>
        <p:spPr>
          <a:xfrm>
            <a:off x="4800600" y="1884499"/>
            <a:ext cx="3721894" cy="369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البيانات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هي الأرقام والحروف، و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هي البيانات اللي فهمناها، و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المعرفة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هي المعلومات اللي جمعناها وحلليناها.</a:t>
            </a:r>
            <a:endParaRPr lang="en-US" sz="800" dirty="0"/>
          </a:p>
        </p:txBody>
      </p:sp>
      <p:sp>
        <p:nvSpPr>
          <p:cNvPr id="15" name="Text 10"/>
          <p:cNvSpPr/>
          <p:nvPr/>
        </p:nvSpPr>
        <p:spPr>
          <a:xfrm>
            <a:off x="460772" y="1338002"/>
            <a:ext cx="4043363" cy="1091431"/>
          </a:xfrm>
          <a:prstGeom prst="roundRect">
            <a:avLst>
              <a:gd name="adj" fmla="val 12218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4071938" y="1513024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7B61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4093726" y="1534812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⚙</a:t>
            </a:r>
            <a:endParaRPr lang="en-US" sz="1547" dirty="0"/>
          </a:p>
        </p:txBody>
      </p:sp>
      <p:sp>
        <p:nvSpPr>
          <p:cNvPr id="18" name="Text 13"/>
          <p:cNvSpPr/>
          <p:nvPr/>
        </p:nvSpPr>
        <p:spPr>
          <a:xfrm>
            <a:off x="3023704" y="1557672"/>
            <a:ext cx="1203136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خصائص المعلومات</a:t>
            </a:r>
            <a:endParaRPr lang="en-US" sz="956" dirty="0"/>
          </a:p>
        </p:txBody>
      </p:sp>
      <p:sp>
        <p:nvSpPr>
          <p:cNvPr id="19" name="Text 14"/>
          <p:cNvSpPr/>
          <p:nvPr/>
        </p:nvSpPr>
        <p:spPr>
          <a:xfrm>
            <a:off x="621506" y="1884499"/>
            <a:ext cx="3721894" cy="202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الاستمرارية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(مش بتتمسح)، 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قابلية التكرار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(بتتنسخ بسهولة)، 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الانتشار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(بتنتشر بسرعة).</a:t>
            </a:r>
            <a:endParaRPr lang="en-US" sz="788" dirty="0"/>
          </a:p>
        </p:txBody>
      </p:sp>
      <p:sp>
        <p:nvSpPr>
          <p:cNvPr id="20" name="Text 15"/>
          <p:cNvSpPr/>
          <p:nvPr/>
        </p:nvSpPr>
        <p:spPr>
          <a:xfrm>
            <a:off x="4639866" y="2565164"/>
            <a:ext cx="4043363" cy="1091431"/>
          </a:xfrm>
          <a:prstGeom prst="roundRect">
            <a:avLst>
              <a:gd name="adj" fmla="val 12218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8251031" y="2740186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00FF94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7"/>
          <p:cNvSpPr/>
          <p:nvPr/>
        </p:nvSpPr>
        <p:spPr>
          <a:xfrm>
            <a:off x="8272820" y="2761975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❄</a:t>
            </a:r>
            <a:endParaRPr lang="en-US" sz="1547" dirty="0"/>
          </a:p>
        </p:txBody>
      </p:sp>
      <p:sp>
        <p:nvSpPr>
          <p:cNvPr id="23" name="Text 18"/>
          <p:cNvSpPr/>
          <p:nvPr/>
        </p:nvSpPr>
        <p:spPr>
          <a:xfrm>
            <a:off x="7467116" y="2784835"/>
            <a:ext cx="872737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أنواع الوسائط</a:t>
            </a:r>
            <a:endParaRPr lang="en-US" sz="956" dirty="0"/>
          </a:p>
        </p:txBody>
      </p:sp>
      <p:sp>
        <p:nvSpPr>
          <p:cNvPr id="24" name="Text 19"/>
          <p:cNvSpPr/>
          <p:nvPr/>
        </p:nvSpPr>
        <p:spPr>
          <a:xfrm>
            <a:off x="4800600" y="3111661"/>
            <a:ext cx="3721894" cy="202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وسائط تعبير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(صور/نصوص)، 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وسائط نقل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(إنترنت/تلفزيون)، 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وسائط تسجيل</a:t>
            </a:r>
            <a:pPr algn="l" indent="0" marL="0">
              <a:lnSpc>
                <a:spcPts val="1457"/>
              </a:lnSpc>
              <a:buNone/>
            </a:pPr>
            <a:r>
              <a:rPr lang="en-US" sz="78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(USB/سحابي).</a:t>
            </a:r>
            <a:endParaRPr lang="en-US" sz="788" dirty="0"/>
          </a:p>
        </p:txBody>
      </p:sp>
      <p:sp>
        <p:nvSpPr>
          <p:cNvPr id="25" name="Text 20"/>
          <p:cNvSpPr/>
          <p:nvPr/>
        </p:nvSpPr>
        <p:spPr>
          <a:xfrm>
            <a:off x="460772" y="2565164"/>
            <a:ext cx="4043363" cy="1091431"/>
          </a:xfrm>
          <a:prstGeom prst="roundRect">
            <a:avLst>
              <a:gd name="adj" fmla="val 12218"/>
            </a:avLst>
          </a:prstGeom>
          <a:solidFill>
            <a:srgbClr val="131A2B"/>
          </a:solidFill>
          <a:ln w="7144">
            <a:solidFill>
              <a:srgbClr val="1E2A3A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1"/>
          <p:cNvSpPr/>
          <p:nvPr/>
        </p:nvSpPr>
        <p:spPr>
          <a:xfrm>
            <a:off x="4071938" y="2740186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9F0A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4093726" y="2761975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FF9F0A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547" dirty="0"/>
          </a:p>
        </p:txBody>
      </p:sp>
      <p:sp>
        <p:nvSpPr>
          <p:cNvPr id="28" name="Text 23"/>
          <p:cNvSpPr/>
          <p:nvPr/>
        </p:nvSpPr>
        <p:spPr>
          <a:xfrm>
            <a:off x="3002273" y="2784835"/>
            <a:ext cx="1229925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9F0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أخلاقيات المعلومات</a:t>
            </a:r>
            <a:endParaRPr lang="en-US" sz="956" dirty="0"/>
          </a:p>
        </p:txBody>
      </p:sp>
      <p:sp>
        <p:nvSpPr>
          <p:cNvPr id="29" name="Text 24"/>
          <p:cNvSpPr/>
          <p:nvPr/>
        </p:nvSpPr>
        <p:spPr>
          <a:xfrm>
            <a:off x="621506" y="3111661"/>
            <a:ext cx="3721894" cy="369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احترام خصوصية الناس، ماتنشرش من غير إذن، خليك حذر من 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العلامات الجغرافية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و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الشائعات</a:t>
            </a:r>
            <a:pPr algn="l" indent="0" marL="0">
              <a:lnSpc>
                <a:spcPts val="1457"/>
              </a:lnSpc>
              <a:buNone/>
            </a:pPr>
            <a:r>
              <a:rPr lang="en-US" sz="8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.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6063" y="785813"/>
            <a:ext cx="3571875" cy="35718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6063" y="785813"/>
            <a:ext cx="3571875" cy="357187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650" y="1028700"/>
            <a:ext cx="1428750" cy="14287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43650" y="1028700"/>
            <a:ext cx="1428750" cy="1428750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086100"/>
            <a:ext cx="1285875" cy="128587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828800" y="3086100"/>
            <a:ext cx="1285875" cy="128587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3"/>
          <p:cNvSpPr/>
          <p:nvPr/>
        </p:nvSpPr>
        <p:spPr>
          <a:xfrm>
            <a:off x="7886700" y="666201"/>
            <a:ext cx="257175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531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▿</a:t>
            </a:r>
            <a:endParaRPr lang="en-US" sz="2531" dirty="0"/>
          </a:p>
        </p:txBody>
      </p:sp>
      <p:sp>
        <p:nvSpPr>
          <p:cNvPr id="9" name="Text 4"/>
          <p:cNvSpPr/>
          <p:nvPr/>
        </p:nvSpPr>
        <p:spPr>
          <a:xfrm>
            <a:off x="1285875" y="4098046"/>
            <a:ext cx="2286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250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♛</a:t>
            </a:r>
            <a:endParaRPr lang="en-US" sz="2250" dirty="0"/>
          </a:p>
        </p:txBody>
      </p:sp>
      <p:sp>
        <p:nvSpPr>
          <p:cNvPr id="10" name="Text 5"/>
          <p:cNvSpPr/>
          <p:nvPr/>
        </p:nvSpPr>
        <p:spPr>
          <a:xfrm>
            <a:off x="857250" y="1142931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969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★</a:t>
            </a:r>
            <a:endParaRPr lang="en-US" sz="1969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3" y="1549524"/>
            <a:ext cx="714375" cy="2143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74432" y="1856705"/>
            <a:ext cx="8595248" cy="561646"/>
          </a:xfrm>
          <a:prstGeom prst="rect">
            <a:avLst/>
          </a:prstGeom>
          <a:noFill/>
          <a:ln/>
          <a:effectLst>
            <a:outerShdw sx="100000" sy="100000" kx="0" ky="0" algn="bl" rotWithShape="0" blurRad="217196" dist="50800" dir="16200000">
              <a:srgbClr val="00D4FF">
                <a:alpha val="46000"/>
              </a:srgbClr>
            </a:outerShdw>
          </a:effectLst>
        </p:spPr>
        <p:txBody>
          <a:bodyPr wrap="none" lIns="0" tIns="0" rIns="0" bIns="0" rtlCol="0" anchor="t"/>
          <a:lstStyle/>
          <a:p>
            <a:pPr algn="ctr" indent="0" marL="0">
              <a:lnSpc>
                <a:spcPts val="4095"/>
              </a:lnSpc>
              <a:buNone/>
            </a:pPr>
            <a:r>
              <a:rPr lang="en-US" sz="3150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بالتوفيق في الامتحان!</a:t>
            </a:r>
            <a:endParaRPr lang="en-US" sz="3150" dirty="0"/>
          </a:p>
        </p:txBody>
      </p:sp>
      <p:sp>
        <p:nvSpPr>
          <p:cNvPr id="13" name="Text 7"/>
          <p:cNvSpPr/>
          <p:nvPr/>
        </p:nvSpPr>
        <p:spPr>
          <a:xfrm>
            <a:off x="3097905" y="2576773"/>
            <a:ext cx="2948190" cy="300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94"/>
              </a:lnSpc>
              <a:buNone/>
            </a:pPr>
            <a:r>
              <a:rPr lang="en-US" sz="1463" dirty="0">
                <a:solidFill>
                  <a:srgbClr val="E8ECF1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الوحدة الأولى — ما هي المعلومات؟</a:t>
            </a:r>
            <a:endParaRPr lang="en-US" sz="1463" dirty="0"/>
          </a:p>
        </p:txBody>
      </p:sp>
      <p:sp>
        <p:nvSpPr>
          <p:cNvPr id="14" name="Text 8"/>
          <p:cNvSpPr/>
          <p:nvPr/>
        </p:nvSpPr>
        <p:spPr>
          <a:xfrm>
            <a:off x="4393406" y="2969679"/>
            <a:ext cx="357188" cy="14288"/>
          </a:xfrm>
          <a:prstGeom prst="roundRect">
            <a:avLst>
              <a:gd name="adj" fmla="val 133329"/>
            </a:avLst>
          </a:prstGeom>
          <a:solidFill>
            <a:srgbClr val="1E2A3A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9"/>
          <p:cNvSpPr/>
          <p:nvPr/>
        </p:nvSpPr>
        <p:spPr>
          <a:xfrm>
            <a:off x="3232100" y="3126842"/>
            <a:ext cx="2679799" cy="175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مقدمة في تكنولوجيا المعلومات والاتصالات — الصف الأول الثانوي</a:t>
            </a:r>
            <a:endParaRPr lang="en-US" sz="788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813" y="3572545"/>
            <a:ext cx="714375" cy="214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0050"/>
            <a:ext cx="8636000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فهرس الوحدة</a:t>
            </a:r>
            <a:endParaRPr lang="en-US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5300" y="814388"/>
            <a:ext cx="571500" cy="21431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013" y="1121569"/>
            <a:ext cx="4014788" cy="209669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675584" y="1125141"/>
            <a:ext cx="4007644" cy="2089547"/>
          </a:xfrm>
          <a:prstGeom prst="roundRect">
            <a:avLst>
              <a:gd name="adj" fmla="val 5470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8165306" y="1357313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00D4FF">
              <a:alpha val="1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8183880" y="1375886"/>
            <a:ext cx="248602" cy="2486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▤</a:t>
            </a:r>
            <a:endParaRPr lang="en-US" sz="1688" dirty="0"/>
          </a:p>
        </p:txBody>
      </p:sp>
      <p:sp>
        <p:nvSpPr>
          <p:cNvPr id="8" name="Text 4"/>
          <p:cNvSpPr/>
          <p:nvPr/>
        </p:nvSpPr>
        <p:spPr>
          <a:xfrm>
            <a:off x="6058346" y="1382316"/>
            <a:ext cx="2182934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1: المعلومات والوسائط</a:t>
            </a:r>
            <a:endParaRPr lang="en-US" sz="1238" dirty="0"/>
          </a:p>
        </p:txBody>
      </p:sp>
      <p:sp>
        <p:nvSpPr>
          <p:cNvPr id="9" name="Text 5"/>
          <p:cNvSpPr/>
          <p:nvPr/>
        </p:nvSpPr>
        <p:spPr>
          <a:xfrm>
            <a:off x="8336756" y="1848445"/>
            <a:ext cx="57150" cy="57150"/>
          </a:xfrm>
          <a:prstGeom prst="ellipse">
            <a:avLst/>
          </a:prstGeom>
          <a:solidFill>
            <a:srgbClr val="00D4FF"/>
          </a:solidFill>
          <a:ln/>
          <a:effectLst>
            <a:outerShdw sx="100000" sy="100000" kx="0" ky="0" algn="bl" rotWithShape="0" blurRad="76200" dist="50800" dir="16200000">
              <a:srgbClr val="00D4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7882285" y="1785938"/>
            <a:ext cx="558398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البيانات</a:t>
            </a:r>
            <a:endParaRPr lang="en-US" sz="956" dirty="0"/>
          </a:p>
        </p:txBody>
      </p:sp>
      <p:sp>
        <p:nvSpPr>
          <p:cNvPr id="11" name="Text 7"/>
          <p:cNvSpPr/>
          <p:nvPr/>
        </p:nvSpPr>
        <p:spPr>
          <a:xfrm>
            <a:off x="8336756" y="2102048"/>
            <a:ext cx="57150" cy="57150"/>
          </a:xfrm>
          <a:prstGeom prst="ellipse">
            <a:avLst/>
          </a:prstGeom>
          <a:solidFill>
            <a:srgbClr val="00D4FF"/>
          </a:solidFill>
          <a:ln/>
          <a:effectLst>
            <a:outerShdw sx="100000" sy="100000" kx="0" ky="0" algn="bl" rotWithShape="0" blurRad="76200" dist="50800" dir="16200000">
              <a:srgbClr val="00D4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7743825" y="2039541"/>
            <a:ext cx="707231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</a:t>
            </a:r>
            <a:endParaRPr lang="en-US" sz="956" dirty="0"/>
          </a:p>
        </p:txBody>
      </p:sp>
      <p:sp>
        <p:nvSpPr>
          <p:cNvPr id="13" name="Text 9"/>
          <p:cNvSpPr/>
          <p:nvPr/>
        </p:nvSpPr>
        <p:spPr>
          <a:xfrm>
            <a:off x="8336756" y="2355652"/>
            <a:ext cx="57150" cy="57150"/>
          </a:xfrm>
          <a:prstGeom prst="ellipse">
            <a:avLst/>
          </a:prstGeom>
          <a:solidFill>
            <a:srgbClr val="00D4FF"/>
          </a:solidFill>
          <a:ln/>
          <a:effectLst>
            <a:outerShdw sx="100000" sy="100000" kx="0" ky="0" algn="bl" rotWithShape="0" blurRad="76200" dist="50800" dir="16200000">
              <a:srgbClr val="00D4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7879556" y="2293144"/>
            <a:ext cx="551640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المعرفة</a:t>
            </a:r>
            <a:endParaRPr lang="en-US" sz="956" dirty="0"/>
          </a:p>
        </p:txBody>
      </p:sp>
      <p:sp>
        <p:nvSpPr>
          <p:cNvPr id="15" name="Text 11"/>
          <p:cNvSpPr/>
          <p:nvPr/>
        </p:nvSpPr>
        <p:spPr>
          <a:xfrm>
            <a:off x="8336756" y="2609255"/>
            <a:ext cx="57150" cy="57150"/>
          </a:xfrm>
          <a:prstGeom prst="ellipse">
            <a:avLst/>
          </a:prstGeom>
          <a:solidFill>
            <a:srgbClr val="00D4FF"/>
          </a:solidFill>
          <a:ln/>
          <a:effectLst>
            <a:outerShdw sx="100000" sy="100000" kx="0" ky="0" algn="bl" rotWithShape="0" blurRad="76200" dist="50800" dir="16200000">
              <a:srgbClr val="00D4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7843838" y="2546747"/>
            <a:ext cx="602718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الوسائط</a:t>
            </a:r>
            <a:endParaRPr lang="en-US" sz="956" dirty="0"/>
          </a:p>
        </p:txBody>
      </p:sp>
      <p:sp>
        <p:nvSpPr>
          <p:cNvPr id="17" name="Text 13"/>
          <p:cNvSpPr/>
          <p:nvPr/>
        </p:nvSpPr>
        <p:spPr>
          <a:xfrm>
            <a:off x="8336756" y="2862858"/>
            <a:ext cx="57150" cy="57150"/>
          </a:xfrm>
          <a:prstGeom prst="ellipse">
            <a:avLst/>
          </a:prstGeom>
          <a:solidFill>
            <a:srgbClr val="7B61FF"/>
          </a:solidFill>
          <a:ln/>
          <a:effectLst>
            <a:outerShdw sx="100000" sy="100000" kx="0" ky="0" algn="bl" rotWithShape="0" blurRad="76200" dist="50800" dir="16200000">
              <a:srgbClr val="7B61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7488548" y="2800350"/>
            <a:ext cx="96250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الثقافة الإعلامية</a:t>
            </a:r>
            <a:endParaRPr lang="en-US" sz="956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21569"/>
            <a:ext cx="4014788" cy="158948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460772" y="1125141"/>
            <a:ext cx="4007644" cy="1582341"/>
          </a:xfrm>
          <a:prstGeom prst="roundRect">
            <a:avLst>
              <a:gd name="adj" fmla="val 7223"/>
            </a:avLst>
          </a:prstGeom>
          <a:noFill/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3950494" y="1357313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7B61FF">
              <a:alpha val="1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7"/>
          <p:cNvSpPr/>
          <p:nvPr/>
        </p:nvSpPr>
        <p:spPr>
          <a:xfrm>
            <a:off x="3969068" y="1375886"/>
            <a:ext cx="248602" cy="2486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⚖</a:t>
            </a:r>
            <a:endParaRPr lang="en-US" sz="1688" dirty="0"/>
          </a:p>
        </p:txBody>
      </p:sp>
      <p:sp>
        <p:nvSpPr>
          <p:cNvPr id="23" name="Text 18"/>
          <p:cNvSpPr/>
          <p:nvPr/>
        </p:nvSpPr>
        <p:spPr>
          <a:xfrm>
            <a:off x="1900684" y="1382316"/>
            <a:ext cx="2121212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2: أخلاقيات المعلومات</a:t>
            </a:r>
            <a:endParaRPr lang="en-US" sz="1238" dirty="0"/>
          </a:p>
        </p:txBody>
      </p:sp>
      <p:sp>
        <p:nvSpPr>
          <p:cNvPr id="24" name="Text 19"/>
          <p:cNvSpPr/>
          <p:nvPr/>
        </p:nvSpPr>
        <p:spPr>
          <a:xfrm>
            <a:off x="4121944" y="1848445"/>
            <a:ext cx="57150" cy="57150"/>
          </a:xfrm>
          <a:prstGeom prst="ellipse">
            <a:avLst/>
          </a:prstGeom>
          <a:solidFill>
            <a:srgbClr val="7B61FF"/>
          </a:solidFill>
          <a:ln/>
          <a:effectLst>
            <a:outerShdw sx="100000" sy="100000" kx="0" ky="0" algn="bl" rotWithShape="0" blurRad="76200" dist="50800" dir="16200000">
              <a:srgbClr val="7B61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0"/>
          <p:cNvSpPr/>
          <p:nvPr/>
        </p:nvSpPr>
        <p:spPr>
          <a:xfrm>
            <a:off x="3309454" y="1785938"/>
            <a:ext cx="926316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أخلاقيات النشر</a:t>
            </a:r>
            <a:endParaRPr lang="en-US" sz="956" dirty="0"/>
          </a:p>
        </p:txBody>
      </p:sp>
      <p:sp>
        <p:nvSpPr>
          <p:cNvPr id="26" name="Text 21"/>
          <p:cNvSpPr/>
          <p:nvPr/>
        </p:nvSpPr>
        <p:spPr>
          <a:xfrm>
            <a:off x="4121944" y="2102048"/>
            <a:ext cx="57150" cy="57150"/>
          </a:xfrm>
          <a:prstGeom prst="ellipse">
            <a:avLst/>
          </a:prstGeom>
          <a:solidFill>
            <a:srgbClr val="7B61FF"/>
          </a:solidFill>
          <a:ln/>
          <a:effectLst>
            <a:outerShdw sx="100000" sy="100000" kx="0" ky="0" algn="bl" rotWithShape="0" blurRad="76200" dist="50800" dir="16200000">
              <a:srgbClr val="7B61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3223729" y="2039541"/>
            <a:ext cx="1012515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العلامة الجغرافية</a:t>
            </a:r>
            <a:endParaRPr lang="en-US" sz="956" dirty="0"/>
          </a:p>
        </p:txBody>
      </p:sp>
      <p:sp>
        <p:nvSpPr>
          <p:cNvPr id="28" name="Text 23"/>
          <p:cNvSpPr/>
          <p:nvPr/>
        </p:nvSpPr>
        <p:spPr>
          <a:xfrm>
            <a:off x="4121944" y="2355652"/>
            <a:ext cx="57150" cy="57150"/>
          </a:xfrm>
          <a:prstGeom prst="ellipse">
            <a:avLst/>
          </a:prstGeom>
          <a:solidFill>
            <a:srgbClr val="7B61FF"/>
          </a:solidFill>
          <a:ln/>
          <a:effectLst>
            <a:outerShdw sx="100000" sy="100000" kx="0" ky="0" algn="bl" rotWithShape="0" blurRad="76200" dist="50800" dir="16200000">
              <a:srgbClr val="7B61FF">
                <a:alpha val="5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4"/>
          <p:cNvSpPr/>
          <p:nvPr/>
        </p:nvSpPr>
        <p:spPr>
          <a:xfrm>
            <a:off x="2889982" y="2293144"/>
            <a:ext cx="1346262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مشاكل السوشيال ميديا</a:t>
            </a:r>
            <a:endParaRPr lang="en-US" sz="956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8875" y="1143000"/>
            <a:ext cx="4286250" cy="2857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28875" y="1143000"/>
            <a:ext cx="4286250" cy="2857500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75" y="1543050"/>
            <a:ext cx="2143125" cy="21431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629275" y="1543050"/>
            <a:ext cx="2143125" cy="2143125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4167396" y="1763871"/>
            <a:ext cx="809320" cy="247059"/>
          </a:xfrm>
          <a:prstGeom prst="roundRect">
            <a:avLst>
              <a:gd name="adj" fmla="val 77107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4190256" y="1776673"/>
            <a:ext cx="76360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الوحدة الأولى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274320" y="2112429"/>
            <a:ext cx="8595360" cy="814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940"/>
              </a:lnSpc>
              <a:buNone/>
            </a:pPr>
            <a:r>
              <a:rPr lang="en-US" sz="5400" b="1" spc="-56" kern="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1</a:t>
            </a:r>
            <a:endParaRPr lang="en-US" sz="5400" dirty="0"/>
          </a:p>
        </p:txBody>
      </p:sp>
      <p:sp>
        <p:nvSpPr>
          <p:cNvPr id="9" name="Text 5"/>
          <p:cNvSpPr/>
          <p:nvPr/>
        </p:nvSpPr>
        <p:spPr>
          <a:xfrm>
            <a:off x="274432" y="2981065"/>
            <a:ext cx="8595248" cy="416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038"/>
              </a:lnSpc>
              <a:buNone/>
            </a:pPr>
            <a:r>
              <a:rPr lang="en-US" sz="2025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والوسائط</a:t>
            </a:r>
            <a:endParaRPr lang="en-US" sz="20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2475" y="465683"/>
            <a:ext cx="314325" cy="314325"/>
          </a:xfrm>
          <a:prstGeom prst="roundRect">
            <a:avLst>
              <a:gd name="adj" fmla="val 30303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394978" y="488186"/>
            <a:ext cx="269319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28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▦</a:t>
            </a:r>
            <a:endParaRPr lang="en-US" sz="1828" dirty="0"/>
          </a:p>
        </p:txBody>
      </p:sp>
      <p:sp>
        <p:nvSpPr>
          <p:cNvPr id="4" name="Text 2"/>
          <p:cNvSpPr/>
          <p:nvPr/>
        </p:nvSpPr>
        <p:spPr>
          <a:xfrm>
            <a:off x="7494880" y="400050"/>
            <a:ext cx="1051103" cy="275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البيانات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061164" y="702878"/>
            <a:ext cx="333852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Data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686300" y="1045778"/>
            <a:ext cx="4000500" cy="791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24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البيانات هي أي حاجة بتتمثل بأرقام أو حروف أو رموز - يعني زي لما بتكتب رقم تليفون أو اسم شخص أو درجة حرارة، دي كلها بيانات. البيانات لوحدها مش بتدينا معنى، لكن لما بنظمها وبنحلها بتبقي معلومات مفيدة.</a:t>
            </a:r>
            <a:endParaRPr lang="en-US" sz="1013" dirty="0"/>
          </a:p>
        </p:txBody>
      </p:sp>
      <p:sp>
        <p:nvSpPr>
          <p:cNvPr id="7" name="Text 5"/>
          <p:cNvSpPr/>
          <p:nvPr/>
        </p:nvSpPr>
        <p:spPr>
          <a:xfrm>
            <a:off x="2175272" y="1049350"/>
            <a:ext cx="564356" cy="564356"/>
          </a:xfrm>
          <a:prstGeom prst="ellipse">
            <a:avLst/>
          </a:prstGeom>
          <a:solidFill>
            <a:srgbClr val="00D4FF">
              <a:alpha val="8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229564" y="1103642"/>
            <a:ext cx="455771" cy="4557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3094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▦</a:t>
            </a:r>
            <a:endParaRPr lang="en-US" sz="3094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788728"/>
            <a:ext cx="4000500" cy="94297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60772" y="1792300"/>
            <a:ext cx="3993356" cy="935831"/>
          </a:xfrm>
          <a:prstGeom prst="roundRect">
            <a:avLst>
              <a:gd name="adj" fmla="val 12214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107656" y="1981609"/>
            <a:ext cx="14287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6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◆</a:t>
            </a:r>
            <a:endParaRPr lang="en-US" sz="1406" dirty="0"/>
          </a:p>
        </p:txBody>
      </p:sp>
      <p:sp>
        <p:nvSpPr>
          <p:cNvPr id="12" name="Text 9"/>
          <p:cNvSpPr/>
          <p:nvPr/>
        </p:nvSpPr>
        <p:spPr>
          <a:xfrm>
            <a:off x="3821906" y="1967322"/>
            <a:ext cx="365760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أمثلة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3791545" y="2225983"/>
            <a:ext cx="458986" cy="339928"/>
          </a:xfrm>
          <a:prstGeom prst="roundRect">
            <a:avLst>
              <a:gd name="adj" fmla="val 22417"/>
            </a:avLst>
          </a:prstGeom>
          <a:solidFill>
            <a:srgbClr val="00D4FF">
              <a:alpha val="10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3791545" y="2238784"/>
            <a:ext cx="458986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E8ECF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38°</a:t>
            </a:r>
            <a:endParaRPr lang="en-US" sz="1125" dirty="0"/>
          </a:p>
        </p:txBody>
      </p:sp>
      <p:sp>
        <p:nvSpPr>
          <p:cNvPr id="15" name="Text 12"/>
          <p:cNvSpPr/>
          <p:nvPr/>
        </p:nvSpPr>
        <p:spPr>
          <a:xfrm>
            <a:off x="3184327" y="2225983"/>
            <a:ext cx="535781" cy="339928"/>
          </a:xfrm>
          <a:prstGeom prst="roundRect">
            <a:avLst>
              <a:gd name="adj" fmla="val 22417"/>
            </a:avLst>
          </a:prstGeom>
          <a:solidFill>
            <a:srgbClr val="00D4FF">
              <a:alpha val="10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3184327" y="2238784"/>
            <a:ext cx="535781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أحمد</a:t>
            </a:r>
            <a:endParaRPr lang="en-US" sz="1125" dirty="0"/>
          </a:p>
        </p:txBody>
      </p:sp>
      <p:sp>
        <p:nvSpPr>
          <p:cNvPr id="17" name="Text 14"/>
          <p:cNvSpPr/>
          <p:nvPr/>
        </p:nvSpPr>
        <p:spPr>
          <a:xfrm>
            <a:off x="2083296" y="2225983"/>
            <a:ext cx="1029593" cy="339928"/>
          </a:xfrm>
          <a:prstGeom prst="roundRect">
            <a:avLst>
              <a:gd name="adj" fmla="val 22417"/>
            </a:avLst>
          </a:prstGeom>
          <a:solidFill>
            <a:srgbClr val="7B61FF">
              <a:alpha val="10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2058179" y="2238784"/>
            <a:ext cx="1079826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519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01012345678</a:t>
            </a:r>
            <a:endParaRPr lang="en-US" sz="1013" dirty="0"/>
          </a:p>
        </p:txBody>
      </p:sp>
      <p:sp>
        <p:nvSpPr>
          <p:cNvPr id="19" name="Text 16"/>
          <p:cNvSpPr/>
          <p:nvPr/>
        </p:nvSpPr>
        <p:spPr>
          <a:xfrm>
            <a:off x="1427522" y="2225983"/>
            <a:ext cx="584336" cy="339928"/>
          </a:xfrm>
          <a:prstGeom prst="roundRect">
            <a:avLst>
              <a:gd name="adj" fmla="val 22417"/>
            </a:avLst>
          </a:prstGeom>
          <a:solidFill>
            <a:srgbClr val="00D4FF">
              <a:alpha val="10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1427522" y="2238784"/>
            <a:ext cx="584336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Cairo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0050"/>
            <a:ext cx="8636000" cy="2961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</a:t>
            </a:r>
            <a:pPr algn="l" indent="0" marL="0">
              <a:lnSpc>
                <a:spcPts val="2160"/>
              </a:lnSpc>
              <a:buNone/>
            </a:pPr>
            <a:r>
              <a:rPr lang="en-US" sz="1125" b="1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Information</a:t>
            </a:r>
            <a:endParaRPr lang="en-US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5300" y="745741"/>
            <a:ext cx="571500" cy="21431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0047"/>
            <a:ext cx="8229600" cy="53142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60772" y="913619"/>
            <a:ext cx="8222456" cy="524284"/>
          </a:xfrm>
          <a:prstGeom prst="roundRect">
            <a:avLst>
              <a:gd name="adj" fmla="val 21801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664369" y="1060066"/>
            <a:ext cx="7815263" cy="231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هي المعنى أو القيمة اللي بتطلع لما نأخذ البيانات ونفهمها ونستخدمها عشان ناخد قرار.</a:t>
            </a:r>
            <a:endParaRPr lang="en-US" sz="1013" dirty="0"/>
          </a:p>
        </p:txBody>
      </p:sp>
      <p:sp>
        <p:nvSpPr>
          <p:cNvPr id="7" name="Text 3"/>
          <p:cNvSpPr/>
          <p:nvPr/>
        </p:nvSpPr>
        <p:spPr>
          <a:xfrm>
            <a:off x="7686563" y="1612925"/>
            <a:ext cx="1172277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9"/>
              </a:lnSpc>
              <a:buNone/>
            </a:pPr>
            <a:r>
              <a:rPr lang="en-US" sz="1013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خصائص المعلومات</a:t>
            </a:r>
            <a:endParaRPr lang="en-US" sz="1013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05794"/>
            <a:ext cx="7172213" cy="7144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37" y="1920106"/>
            <a:ext cx="2666963" cy="282334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023409" y="1923678"/>
            <a:ext cx="2659819" cy="2816200"/>
          </a:xfrm>
          <a:prstGeom prst="roundRect">
            <a:avLst>
              <a:gd name="adj" fmla="val 4297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5"/>
          <p:cNvSpPr/>
          <p:nvPr/>
        </p:nvSpPr>
        <p:spPr>
          <a:xfrm>
            <a:off x="8336756" y="2109415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688" dirty="0"/>
          </a:p>
        </p:txBody>
      </p:sp>
      <p:sp>
        <p:nvSpPr>
          <p:cNvPr id="12" name="Text 6"/>
          <p:cNvSpPr/>
          <p:nvPr/>
        </p:nvSpPr>
        <p:spPr>
          <a:xfrm>
            <a:off x="7642248" y="2098700"/>
            <a:ext cx="796085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الاستمرارية</a:t>
            </a:r>
            <a:endParaRPr lang="en-US" sz="1013" dirty="0"/>
          </a:p>
        </p:txBody>
      </p:sp>
      <p:sp>
        <p:nvSpPr>
          <p:cNvPr id="13" name="Text 7"/>
          <p:cNvSpPr/>
          <p:nvPr/>
        </p:nvSpPr>
        <p:spPr>
          <a:xfrm>
            <a:off x="6198431" y="2391594"/>
            <a:ext cx="2309775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Persistence</a:t>
            </a:r>
            <a:endParaRPr lang="en-US" sz="800" dirty="0"/>
          </a:p>
        </p:txBody>
      </p:sp>
      <p:sp>
        <p:nvSpPr>
          <p:cNvPr id="14" name="Text 8"/>
          <p:cNvSpPr/>
          <p:nvPr/>
        </p:nvSpPr>
        <p:spPr>
          <a:xfrm>
            <a:off x="6198431" y="2630909"/>
            <a:ext cx="2309775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لما بتتنشر مش بتمسح خالص - حتى لو حاولت تحذفها، ممكن حد يكون سابها أو حفظها.</a:t>
            </a:r>
            <a:endParaRPr lang="en-US" sz="9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574" y="1920106"/>
            <a:ext cx="2666963" cy="282334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242146" y="1923678"/>
            <a:ext cx="2659819" cy="2816200"/>
          </a:xfrm>
          <a:prstGeom prst="roundRect">
            <a:avLst>
              <a:gd name="adj" fmla="val 4297"/>
            </a:avLst>
          </a:prstGeom>
          <a:noFill/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0"/>
          <p:cNvSpPr/>
          <p:nvPr/>
        </p:nvSpPr>
        <p:spPr>
          <a:xfrm>
            <a:off x="5555493" y="2109415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⎘</a:t>
            </a:r>
            <a:endParaRPr lang="en-US" sz="1688" dirty="0"/>
          </a:p>
        </p:txBody>
      </p:sp>
      <p:sp>
        <p:nvSpPr>
          <p:cNvPr id="18" name="Text 11"/>
          <p:cNvSpPr/>
          <p:nvPr/>
        </p:nvSpPr>
        <p:spPr>
          <a:xfrm>
            <a:off x="4812432" y="2098700"/>
            <a:ext cx="839530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قابلية التكرار</a:t>
            </a:r>
            <a:endParaRPr lang="en-US" sz="1013" dirty="0"/>
          </a:p>
        </p:txBody>
      </p:sp>
      <p:sp>
        <p:nvSpPr>
          <p:cNvPr id="19" name="Text 12"/>
          <p:cNvSpPr/>
          <p:nvPr/>
        </p:nvSpPr>
        <p:spPr>
          <a:xfrm>
            <a:off x="3417168" y="2391594"/>
            <a:ext cx="2309775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Reproducibility</a:t>
            </a:r>
            <a:endParaRPr lang="en-US" sz="800" dirty="0"/>
          </a:p>
        </p:txBody>
      </p:sp>
      <p:sp>
        <p:nvSpPr>
          <p:cNvPr id="20" name="Text 13"/>
          <p:cNvSpPr/>
          <p:nvPr/>
        </p:nvSpPr>
        <p:spPr>
          <a:xfrm>
            <a:off x="3417168" y="2630909"/>
            <a:ext cx="2309775" cy="648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تقدر تنسخ المعلومات ملايين المرات من غير ما تضعف أو تتغير - زي ما بت копي صورة من الموبايل.</a:t>
            </a:r>
            <a:endParaRPr lang="en-US" sz="90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920106"/>
            <a:ext cx="2667074" cy="2823344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60772" y="1923678"/>
            <a:ext cx="2659931" cy="2816200"/>
          </a:xfrm>
          <a:prstGeom prst="roundRect">
            <a:avLst>
              <a:gd name="adj" fmla="val 4297"/>
            </a:avLst>
          </a:prstGeom>
          <a:noFill/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5"/>
          <p:cNvSpPr/>
          <p:nvPr/>
        </p:nvSpPr>
        <p:spPr>
          <a:xfrm>
            <a:off x="2774231" y="2109415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↗</a:t>
            </a:r>
            <a:endParaRPr lang="en-US" sz="1688" dirty="0"/>
          </a:p>
        </p:txBody>
      </p:sp>
      <p:sp>
        <p:nvSpPr>
          <p:cNvPr id="24" name="Text 16"/>
          <p:cNvSpPr/>
          <p:nvPr/>
        </p:nvSpPr>
        <p:spPr>
          <a:xfrm>
            <a:off x="2295192" y="2098700"/>
            <a:ext cx="591245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الانتشار</a:t>
            </a:r>
            <a:endParaRPr lang="en-US" sz="1013" dirty="0"/>
          </a:p>
        </p:txBody>
      </p:sp>
      <p:sp>
        <p:nvSpPr>
          <p:cNvPr id="25" name="Text 17"/>
          <p:cNvSpPr/>
          <p:nvPr/>
        </p:nvSpPr>
        <p:spPr>
          <a:xfrm>
            <a:off x="635794" y="2391594"/>
            <a:ext cx="2309887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Propagation</a:t>
            </a:r>
            <a:endParaRPr lang="en-US" sz="800" dirty="0"/>
          </a:p>
        </p:txBody>
      </p:sp>
      <p:sp>
        <p:nvSpPr>
          <p:cNvPr id="26" name="Text 18"/>
          <p:cNvSpPr/>
          <p:nvPr/>
        </p:nvSpPr>
        <p:spPr>
          <a:xfrm>
            <a:off x="635794" y="2630909"/>
            <a:ext cx="2309887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بتنتشر بسرعة كبيرة جداً عن طريق الإنترنت والسوشيال ميديا والصحف.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0050"/>
            <a:ext cx="8636000" cy="300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94"/>
              </a:lnSpc>
              <a:buNone/>
            </a:pPr>
            <a:r>
              <a:rPr lang="en-US" sz="1688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إيه الفرق بين البيانات والمعلومات والمعرفة؟</a:t>
            </a:r>
            <a:endParaRPr lang="en-US" sz="1688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5300" y="750094"/>
            <a:ext cx="571500" cy="214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429625" y="942975"/>
            <a:ext cx="257175" cy="257175"/>
          </a:xfrm>
          <a:prstGeom prst="roundRect">
            <a:avLst>
              <a:gd name="adj" fmla="val 29630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8454628" y="967978"/>
            <a:ext cx="207169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6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406" dirty="0"/>
          </a:p>
        </p:txBody>
      </p:sp>
      <p:sp>
        <p:nvSpPr>
          <p:cNvPr id="6" name="Text 3"/>
          <p:cNvSpPr/>
          <p:nvPr/>
        </p:nvSpPr>
        <p:spPr>
          <a:xfrm>
            <a:off x="7905524" y="964406"/>
            <a:ext cx="656939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البيانات</a:t>
            </a:r>
            <a:endParaRPr lang="en-US" sz="112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924" y="1300163"/>
            <a:ext cx="2647876" cy="256326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42496" y="1303734"/>
            <a:ext cx="2640732" cy="2556123"/>
          </a:xfrm>
          <a:prstGeom prst="roundRect">
            <a:avLst>
              <a:gd name="adj" fmla="val 4472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6494655" y="2466045"/>
            <a:ext cx="1736413" cy="24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درجة الحرارة النهاردة 38 درجة</a:t>
            </a:r>
            <a:endParaRPr lang="en-US" sz="1013" dirty="0"/>
          </a:p>
        </p:txBody>
      </p:sp>
      <p:sp>
        <p:nvSpPr>
          <p:cNvPr id="10" name="Text 6"/>
          <p:cNvSpPr/>
          <p:nvPr/>
        </p:nvSpPr>
        <p:spPr>
          <a:xfrm>
            <a:off x="7262850" y="3963442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969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←</a:t>
            </a:r>
            <a:endParaRPr lang="en-US" sz="1969" dirty="0"/>
          </a:p>
        </p:txBody>
      </p:sp>
      <p:sp>
        <p:nvSpPr>
          <p:cNvPr id="11" name="Text 7"/>
          <p:cNvSpPr/>
          <p:nvPr/>
        </p:nvSpPr>
        <p:spPr>
          <a:xfrm>
            <a:off x="5638874" y="942975"/>
            <a:ext cx="257175" cy="257175"/>
          </a:xfrm>
          <a:prstGeom prst="roundRect">
            <a:avLst>
              <a:gd name="adj" fmla="val 29630"/>
            </a:avLst>
          </a:prstGeom>
          <a:solidFill>
            <a:srgbClr val="7B61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5663878" y="967978"/>
            <a:ext cx="207169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6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ⓘ</a:t>
            </a:r>
            <a:endParaRPr lang="en-US" sz="1406" dirty="0"/>
          </a:p>
        </p:txBody>
      </p:sp>
      <p:sp>
        <p:nvSpPr>
          <p:cNvPr id="13" name="Text 9"/>
          <p:cNvSpPr/>
          <p:nvPr/>
        </p:nvSpPr>
        <p:spPr>
          <a:xfrm>
            <a:off x="4945931" y="964406"/>
            <a:ext cx="888754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</a:t>
            </a:r>
            <a:endParaRPr lang="en-US" sz="1125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062" y="1300163"/>
            <a:ext cx="2647987" cy="256326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251634" y="1303734"/>
            <a:ext cx="2640843" cy="2556123"/>
          </a:xfrm>
          <a:prstGeom prst="roundRect">
            <a:avLst>
              <a:gd name="adj" fmla="val 4472"/>
            </a:avLst>
          </a:prstGeom>
          <a:noFill/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3426656" y="2350405"/>
            <a:ext cx="2290800" cy="499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الحرارة مرتفعة النهاردة، لازم تلبس قطن وتشرب مية كتير</a:t>
            </a:r>
            <a:endParaRPr lang="en-US" sz="1013" dirty="0"/>
          </a:p>
        </p:txBody>
      </p:sp>
      <p:sp>
        <p:nvSpPr>
          <p:cNvPr id="17" name="Text 12"/>
          <p:cNvSpPr/>
          <p:nvPr/>
        </p:nvSpPr>
        <p:spPr>
          <a:xfrm>
            <a:off x="4472099" y="3963442"/>
            <a:ext cx="2000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969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←</a:t>
            </a:r>
            <a:endParaRPr lang="en-US" sz="1969" dirty="0"/>
          </a:p>
        </p:txBody>
      </p:sp>
      <p:sp>
        <p:nvSpPr>
          <p:cNvPr id="18" name="Text 13"/>
          <p:cNvSpPr/>
          <p:nvPr/>
        </p:nvSpPr>
        <p:spPr>
          <a:xfrm>
            <a:off x="2848012" y="942975"/>
            <a:ext cx="257175" cy="257175"/>
          </a:xfrm>
          <a:prstGeom prst="roundRect">
            <a:avLst>
              <a:gd name="adj" fmla="val 29630"/>
            </a:avLst>
          </a:prstGeom>
          <a:solidFill>
            <a:srgbClr val="00FF94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2873015" y="967978"/>
            <a:ext cx="207169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6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◯</a:t>
            </a:r>
            <a:endParaRPr lang="en-US" sz="1406" dirty="0"/>
          </a:p>
        </p:txBody>
      </p:sp>
      <p:sp>
        <p:nvSpPr>
          <p:cNvPr id="20" name="Text 15"/>
          <p:cNvSpPr/>
          <p:nvPr/>
        </p:nvSpPr>
        <p:spPr>
          <a:xfrm>
            <a:off x="2305087" y="964406"/>
            <a:ext cx="674227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المعرفة</a:t>
            </a:r>
            <a:endParaRPr lang="en-US" sz="1125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12" y="1300163"/>
            <a:ext cx="2647876" cy="286330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60883" y="1303734"/>
            <a:ext cx="2640732" cy="2856161"/>
          </a:xfrm>
          <a:prstGeom prst="roundRect">
            <a:avLst>
              <a:gd name="adj" fmla="val 4328"/>
            </a:avLst>
          </a:prstGeom>
          <a:noFill/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7"/>
          <p:cNvSpPr/>
          <p:nvPr/>
        </p:nvSpPr>
        <p:spPr>
          <a:xfrm>
            <a:off x="635905" y="2384673"/>
            <a:ext cx="2290688" cy="749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في الصيف الحرارة بترتفع عادة، فلازم دايماً تكون مستعد بالقطن والمية قبل ما توصل لمرحلة الحر الشديد</a:t>
            </a:r>
            <a:endParaRPr lang="en-US" sz="1013" dirty="0"/>
          </a:p>
        </p:txBody>
      </p:sp>
      <p:sp>
        <p:nvSpPr>
          <p:cNvPr id="24" name="Text 18"/>
          <p:cNvSpPr/>
          <p:nvPr/>
        </p:nvSpPr>
        <p:spPr>
          <a:xfrm>
            <a:off x="460772" y="4309914"/>
            <a:ext cx="8222456" cy="429964"/>
          </a:xfrm>
          <a:prstGeom prst="roundRect">
            <a:avLst>
              <a:gd name="adj" fmla="val 26584"/>
            </a:avLst>
          </a:prstGeom>
          <a:solidFill>
            <a:srgbClr val="00FF94">
              <a:alpha val="4000"/>
            </a:srgbClr>
          </a:solidFill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19"/>
          <p:cNvSpPr/>
          <p:nvPr/>
        </p:nvSpPr>
        <p:spPr>
          <a:xfrm>
            <a:off x="635794" y="4427786"/>
            <a:ext cx="7872413" cy="194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المعرفة هي المعلومات اللي اتعمللها وجمعناها من تجارب كتير عشان نحل مشاكل.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714375" y="-714375"/>
            <a:ext cx="2857500" cy="2857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714375" y="-714375"/>
            <a:ext cx="2857500" cy="2857500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688" y="2643188"/>
            <a:ext cx="3571875" cy="35718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43688" y="2643188"/>
            <a:ext cx="3571875" cy="357187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Shape 2"/>
          <p:cNvSpPr/>
          <p:nvPr/>
        </p:nvSpPr>
        <p:spPr>
          <a:xfrm>
            <a:off x="8468916" y="3041675"/>
            <a:ext cx="0" cy="788491"/>
          </a:xfrm>
          <a:prstGeom prst="line">
            <a:avLst/>
          </a:prstGeom>
          <a:noFill/>
          <a:ln w="21431">
            <a:solidFill>
              <a:srgbClr val="00D4FF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4268391" y="2810284"/>
            <a:ext cx="0" cy="594271"/>
          </a:xfrm>
          <a:prstGeom prst="line">
            <a:avLst/>
          </a:prstGeom>
          <a:noFill/>
          <a:ln w="21431">
            <a:solidFill>
              <a:srgbClr val="7B61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4268391" y="3518855"/>
            <a:ext cx="0" cy="717947"/>
          </a:xfrm>
          <a:prstGeom prst="line">
            <a:avLst/>
          </a:prstGeom>
          <a:noFill/>
          <a:ln w="21431">
            <a:solidFill>
              <a:srgbClr val="FFA50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087529" y="387248"/>
            <a:ext cx="622131" cy="247059"/>
          </a:xfrm>
          <a:prstGeom prst="roundRect">
            <a:avLst>
              <a:gd name="adj" fmla="val 77107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8110389" y="400050"/>
            <a:ext cx="5764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1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457200" y="678656"/>
            <a:ext cx="8636000" cy="416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38"/>
              </a:lnSpc>
              <a:buNone/>
            </a:pPr>
            <a:r>
              <a:rPr lang="en-US" sz="2025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معلومات أولية ولا ثانوية؟</a:t>
            </a:r>
            <a:endParaRPr lang="en-US" sz="2025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50144"/>
            <a:ext cx="8229600" cy="21431"/>
          </a:xfrm>
          <a:prstGeom prst="rect">
            <a:avLst/>
          </a:prstGeom>
        </p:spPr>
      </p:pic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725" y="1400175"/>
            <a:ext cx="4029075" cy="33432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61297" y="1403747"/>
            <a:ext cx="4021931" cy="3336131"/>
          </a:xfrm>
          <a:prstGeom prst="roundRect">
            <a:avLst>
              <a:gd name="adj" fmla="val 3426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9"/>
          <p:cNvSpPr/>
          <p:nvPr/>
        </p:nvSpPr>
        <p:spPr>
          <a:xfrm>
            <a:off x="4816286" y="1521619"/>
            <a:ext cx="621746" cy="555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00D4FF">
                    <a:alpha val="1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</a:t>
            </a:r>
            <a:endParaRPr lang="en-US" sz="2700" dirty="0"/>
          </a:p>
        </p:txBody>
      </p:sp>
      <p:sp>
        <p:nvSpPr>
          <p:cNvPr id="16" name="Text 10"/>
          <p:cNvSpPr/>
          <p:nvPr/>
        </p:nvSpPr>
        <p:spPr>
          <a:xfrm>
            <a:off x="8079581" y="160734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0D4FF">
              <a:alpha val="1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1"/>
          <p:cNvSpPr/>
          <p:nvPr/>
        </p:nvSpPr>
        <p:spPr>
          <a:xfrm>
            <a:off x="8113871" y="1641634"/>
            <a:ext cx="331470" cy="3314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250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⚗</a:t>
            </a:r>
            <a:endParaRPr lang="en-US" sz="2250" dirty="0"/>
          </a:p>
        </p:txBody>
      </p:sp>
      <p:sp>
        <p:nvSpPr>
          <p:cNvPr id="18" name="Text 12"/>
          <p:cNvSpPr/>
          <p:nvPr/>
        </p:nvSpPr>
        <p:spPr>
          <a:xfrm>
            <a:off x="4864894" y="2121694"/>
            <a:ext cx="3724466" cy="277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الأولية (Primary)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64894" y="2493169"/>
            <a:ext cx="3614738" cy="499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دي المعلومات اللي جبتها بنفسك مباشرة - يعني عملت تجربة أو بحث أو استبيان بنفسك.</a:t>
            </a:r>
            <a:endParaRPr lang="en-US" sz="1013" dirty="0"/>
          </a:p>
        </p:txBody>
      </p:sp>
      <p:sp>
        <p:nvSpPr>
          <p:cNvPr id="20" name="Text 14"/>
          <p:cNvSpPr/>
          <p:nvPr/>
        </p:nvSpPr>
        <p:spPr>
          <a:xfrm>
            <a:off x="4864894" y="3041675"/>
            <a:ext cx="3614738" cy="788491"/>
          </a:xfrm>
          <a:prstGeom prst="rect">
            <a:avLst/>
          </a:prstGeom>
          <a:solidFill>
            <a:srgbClr val="00D4FF">
              <a:alpha val="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5"/>
          <p:cNvSpPr/>
          <p:nvPr/>
        </p:nvSpPr>
        <p:spPr>
          <a:xfrm>
            <a:off x="4979194" y="3127400"/>
            <a:ext cx="3364706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◆</a:t>
            </a:r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أمثلة:</a:t>
            </a:r>
            <a:endParaRPr lang="en-US" sz="900" dirty="0"/>
          </a:p>
        </p:txBody>
      </p:sp>
      <p:sp>
        <p:nvSpPr>
          <p:cNvPr id="22" name="Text 16"/>
          <p:cNvSpPr/>
          <p:nvPr/>
        </p:nvSpPr>
        <p:spPr>
          <a:xfrm>
            <a:off x="4979194" y="3356000"/>
            <a:ext cx="3364706" cy="3884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لما بتعمل تجربة في المعمل وتكتب النتائج دي بنفسك، أو لما بتعمل استبيان لزمايلك وتجمع الإجابات.</a:t>
            </a:r>
            <a:endParaRPr lang="en-US" sz="90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400175"/>
            <a:ext cx="4029075" cy="334327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460772" y="1403747"/>
            <a:ext cx="4021931" cy="3336131"/>
          </a:xfrm>
          <a:prstGeom prst="roundRect">
            <a:avLst>
              <a:gd name="adj" fmla="val 3426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18"/>
          <p:cNvSpPr/>
          <p:nvPr/>
        </p:nvSpPr>
        <p:spPr>
          <a:xfrm>
            <a:off x="615761" y="1521619"/>
            <a:ext cx="621746" cy="555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2700" b="1" dirty="0">
                <a:solidFill>
                  <a:srgbClr val="00D4FF">
                    <a:alpha val="1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</a:t>
            </a:r>
            <a:endParaRPr lang="en-US" sz="2700" dirty="0"/>
          </a:p>
        </p:txBody>
      </p:sp>
      <p:sp>
        <p:nvSpPr>
          <p:cNvPr id="26" name="Text 19"/>
          <p:cNvSpPr/>
          <p:nvPr/>
        </p:nvSpPr>
        <p:spPr>
          <a:xfrm>
            <a:off x="3879056" y="160734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7B61FF">
              <a:alpha val="1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3913346" y="1641634"/>
            <a:ext cx="331470" cy="33147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250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◯</a:t>
            </a:r>
            <a:endParaRPr lang="en-US" sz="2250" dirty="0"/>
          </a:p>
        </p:txBody>
      </p:sp>
      <p:sp>
        <p:nvSpPr>
          <p:cNvPr id="28" name="Text 21"/>
          <p:cNvSpPr/>
          <p:nvPr/>
        </p:nvSpPr>
        <p:spPr>
          <a:xfrm>
            <a:off x="664369" y="2121694"/>
            <a:ext cx="3724466" cy="277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المعلومات الثانوية (Secondary)</a:t>
            </a:r>
            <a:endParaRPr lang="en-US" sz="1350" dirty="0"/>
          </a:p>
        </p:txBody>
      </p:sp>
      <p:sp>
        <p:nvSpPr>
          <p:cNvPr id="29" name="Text 22"/>
          <p:cNvSpPr/>
          <p:nvPr/>
        </p:nvSpPr>
        <p:spPr>
          <a:xfrm>
            <a:off x="664369" y="2493169"/>
            <a:ext cx="3614738" cy="249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22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دي المعلومات اللي جبتها من حد تالت - مش إنت اللي جمعها.</a:t>
            </a:r>
            <a:endParaRPr lang="en-US" sz="1013" dirty="0"/>
          </a:p>
        </p:txBody>
      </p:sp>
      <p:sp>
        <p:nvSpPr>
          <p:cNvPr id="30" name="Text 23"/>
          <p:cNvSpPr/>
          <p:nvPr/>
        </p:nvSpPr>
        <p:spPr>
          <a:xfrm>
            <a:off x="664369" y="2810284"/>
            <a:ext cx="3614738" cy="594271"/>
          </a:xfrm>
          <a:prstGeom prst="rect">
            <a:avLst/>
          </a:prstGeom>
          <a:solidFill>
            <a:srgbClr val="7B61FF">
              <a:alpha val="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4"/>
          <p:cNvSpPr/>
          <p:nvPr/>
        </p:nvSpPr>
        <p:spPr>
          <a:xfrm>
            <a:off x="778669" y="2896009"/>
            <a:ext cx="3364706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◆</a:t>
            </a:r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أمثلة:</a:t>
            </a:r>
            <a:endParaRPr lang="en-US" sz="900" dirty="0"/>
          </a:p>
        </p:txBody>
      </p:sp>
      <p:sp>
        <p:nvSpPr>
          <p:cNvPr id="32" name="Text 25"/>
          <p:cNvSpPr/>
          <p:nvPr/>
        </p:nvSpPr>
        <p:spPr>
          <a:xfrm>
            <a:off x="778669" y="3124609"/>
            <a:ext cx="3474434" cy="194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الكتب، الصحف، التلفزيون، المواقع.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664369" y="3518855"/>
            <a:ext cx="3614738" cy="717947"/>
          </a:xfrm>
          <a:prstGeom prst="rect">
            <a:avLst/>
          </a:prstGeom>
          <a:solidFill>
            <a:srgbClr val="FFA500">
              <a:alpha val="1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27"/>
          <p:cNvSpPr/>
          <p:nvPr/>
        </p:nvSpPr>
        <p:spPr>
          <a:xfrm>
            <a:off x="778669" y="3604580"/>
            <a:ext cx="3364706" cy="546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844" dirty="0">
                <a:solidFill>
                  <a:srgbClr val="FFA50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⚠</a:t>
            </a:r>
            <a:pPr algn="l" indent="0" marL="0">
              <a:lnSpc>
                <a:spcPts val="1434"/>
              </a:lnSpc>
              <a:buNone/>
            </a:pPr>
            <a:r>
              <a:rPr lang="en-US" sz="844" dirty="0">
                <a:solidFill>
                  <a:srgbClr val="FFA50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</a:t>
            </a:r>
            <a:pPr algn="l" indent="0" marL="0">
              <a:lnSpc>
                <a:spcPts val="1434"/>
              </a:lnSpc>
              <a:buNone/>
            </a:pPr>
            <a:r>
              <a:rPr lang="en-US" sz="844" b="1" dirty="0">
                <a:solidFill>
                  <a:srgbClr val="FFA50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تنبيه مهم:</a:t>
            </a:r>
            <a:pPr algn="l" indent="0" marL="0">
              <a:lnSpc>
                <a:spcPts val="1434"/>
              </a:lnSpc>
              <a:buNone/>
            </a:pPr>
            <a:r>
              <a:rPr lang="en-US" sz="844" dirty="0">
                <a:solidFill>
                  <a:srgbClr val="FFA50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المعلومات الثانوية ممكن تتغير أو تتشوه، عشان كده لازم تقارن أكتر من مصدر عشان تتأكد - وده بيسموا </a:t>
            </a:r>
            <a:pPr algn="l" indent="0" marL="0">
              <a:lnSpc>
                <a:spcPts val="1434"/>
              </a:lnSpc>
              <a:buNone/>
            </a:pPr>
            <a:r>
              <a:rPr lang="en-US" sz="844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التحقق المتبادل (Cross-checking)</a:t>
            </a:r>
            <a:pPr algn="l" indent="0" marL="0">
              <a:lnSpc>
                <a:spcPts val="1434"/>
              </a:lnSpc>
              <a:buNone/>
            </a:pPr>
            <a:r>
              <a:rPr lang="en-US" sz="844" dirty="0">
                <a:solidFill>
                  <a:srgbClr val="FFA50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.</a:t>
            </a:r>
            <a:endParaRPr lang="en-US" sz="84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6500" y="-1071562"/>
            <a:ext cx="3571875" cy="35718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6500" y="-1071562"/>
            <a:ext cx="3571875" cy="357187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50" y="2786063"/>
            <a:ext cx="3214688" cy="32146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-857250" y="2786063"/>
            <a:ext cx="3214688" cy="3214688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8087529" y="387248"/>
            <a:ext cx="622131" cy="247059"/>
          </a:xfrm>
          <a:prstGeom prst="roundRect">
            <a:avLst>
              <a:gd name="adj" fmla="val 77107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8110389" y="400050"/>
            <a:ext cx="5764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1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57200" y="678656"/>
            <a:ext cx="8636000" cy="3934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69"/>
              </a:lnSpc>
              <a:buNone/>
            </a:pPr>
            <a:r>
              <a:rPr lang="en-US" sz="1913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الوسائط (Media) - إزاي المعلومات بتتنقل؟</a:t>
            </a:r>
            <a:endParaRPr lang="en-US" sz="1913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28713"/>
            <a:ext cx="8229600" cy="2143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0772" y="1353741"/>
            <a:ext cx="8222456" cy="442131"/>
          </a:xfrm>
          <a:prstGeom prst="roundRect">
            <a:avLst>
              <a:gd name="adj" fmla="val 25852"/>
            </a:avLst>
          </a:prstGeom>
          <a:solidFill>
            <a:srgbClr val="00D4FF">
              <a:alpha val="6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607219" y="1471613"/>
            <a:ext cx="7929563" cy="206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الوسائط هي الطرق وال أدوات اللي بنستخدمها عشان ننقل المعلومات لناس كتير.</a:t>
            </a:r>
            <a:endParaRPr lang="en-US" sz="956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924" y="1999469"/>
            <a:ext cx="2647876" cy="2743981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042496" y="2003041"/>
            <a:ext cx="2640732" cy="2736838"/>
          </a:xfrm>
          <a:prstGeom prst="roundRect">
            <a:avLst>
              <a:gd name="adj" fmla="val 5771"/>
            </a:avLst>
          </a:prstGeom>
          <a:noFill/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8"/>
          <p:cNvSpPr/>
          <p:nvPr/>
        </p:nvSpPr>
        <p:spPr>
          <a:xfrm>
            <a:off x="8022431" y="2206637"/>
            <a:ext cx="457200" cy="457200"/>
          </a:xfrm>
          <a:prstGeom prst="roundRect">
            <a:avLst>
              <a:gd name="adj" fmla="val 29167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9"/>
          <p:cNvSpPr/>
          <p:nvPr/>
        </p:nvSpPr>
        <p:spPr>
          <a:xfrm>
            <a:off x="8064579" y="2248786"/>
            <a:ext cx="372904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531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▣</a:t>
            </a:r>
            <a:endParaRPr lang="en-US" sz="2531" dirty="0"/>
          </a:p>
        </p:txBody>
      </p:sp>
      <p:sp>
        <p:nvSpPr>
          <p:cNvPr id="16" name="Text 10"/>
          <p:cNvSpPr/>
          <p:nvPr/>
        </p:nvSpPr>
        <p:spPr>
          <a:xfrm>
            <a:off x="6246093" y="2806712"/>
            <a:ext cx="2233538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وسائط التعبير</a:t>
            </a:r>
            <a:endParaRPr lang="en-US" sz="1238" dirty="0"/>
          </a:p>
        </p:txBody>
      </p:sp>
      <p:sp>
        <p:nvSpPr>
          <p:cNvPr id="17" name="Text 11"/>
          <p:cNvSpPr/>
          <p:nvPr/>
        </p:nvSpPr>
        <p:spPr>
          <a:xfrm>
            <a:off x="6246093" y="3128181"/>
            <a:ext cx="223353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Expression Media</a:t>
            </a:r>
            <a:endParaRPr lang="en-US" sz="800" dirty="0"/>
          </a:p>
        </p:txBody>
      </p:sp>
      <p:sp>
        <p:nvSpPr>
          <p:cNvPr id="18" name="Text 12"/>
          <p:cNvSpPr/>
          <p:nvPr/>
        </p:nvSpPr>
        <p:spPr>
          <a:xfrm>
            <a:off x="6246093" y="3335350"/>
            <a:ext cx="2343266" cy="222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دي الوسائط اللي بنعبر بيها عن المعلومات.</a:t>
            </a:r>
            <a:endParaRPr lang="en-US" sz="956" dirty="0"/>
          </a:p>
        </p:txBody>
      </p:sp>
      <p:sp>
        <p:nvSpPr>
          <p:cNvPr id="19" name="Text 13"/>
          <p:cNvSpPr/>
          <p:nvPr/>
        </p:nvSpPr>
        <p:spPr>
          <a:xfrm>
            <a:off x="7886700" y="3643236"/>
            <a:ext cx="592931" cy="286350"/>
          </a:xfrm>
          <a:prstGeom prst="roundRect">
            <a:avLst>
              <a:gd name="adj" fmla="val 26611"/>
            </a:avLst>
          </a:prstGeom>
          <a:solidFill>
            <a:srgbClr val="00D4FF">
              <a:alpha val="10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4"/>
          <p:cNvSpPr/>
          <p:nvPr/>
        </p:nvSpPr>
        <p:spPr>
          <a:xfrm>
            <a:off x="7886700" y="3656037"/>
            <a:ext cx="592931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النصوص</a:t>
            </a:r>
            <a:endParaRPr lang="en-US" sz="844" dirty="0"/>
          </a:p>
        </p:txBody>
      </p:sp>
      <p:sp>
        <p:nvSpPr>
          <p:cNvPr id="21" name="Text 15"/>
          <p:cNvSpPr/>
          <p:nvPr/>
        </p:nvSpPr>
        <p:spPr>
          <a:xfrm>
            <a:off x="7350919" y="3643236"/>
            <a:ext cx="478631" cy="286350"/>
          </a:xfrm>
          <a:prstGeom prst="roundRect">
            <a:avLst>
              <a:gd name="adj" fmla="val 26611"/>
            </a:avLst>
          </a:prstGeom>
          <a:solidFill>
            <a:srgbClr val="00D4FF">
              <a:alpha val="10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7350919" y="3656037"/>
            <a:ext cx="478631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الصور</a:t>
            </a:r>
            <a:endParaRPr lang="en-US" sz="844" dirty="0"/>
          </a:p>
        </p:txBody>
      </p:sp>
      <p:sp>
        <p:nvSpPr>
          <p:cNvPr id="23" name="Text 17"/>
          <p:cNvSpPr/>
          <p:nvPr/>
        </p:nvSpPr>
        <p:spPr>
          <a:xfrm>
            <a:off x="6765131" y="3643236"/>
            <a:ext cx="528638" cy="286350"/>
          </a:xfrm>
          <a:prstGeom prst="roundRect">
            <a:avLst>
              <a:gd name="adj" fmla="val 26611"/>
            </a:avLst>
          </a:prstGeom>
          <a:solidFill>
            <a:srgbClr val="00D4FF">
              <a:alpha val="10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18"/>
          <p:cNvSpPr/>
          <p:nvPr/>
        </p:nvSpPr>
        <p:spPr>
          <a:xfrm>
            <a:off x="6765131" y="3656037"/>
            <a:ext cx="528638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الصوت</a:t>
            </a:r>
            <a:endParaRPr lang="en-US" sz="844" dirty="0"/>
          </a:p>
        </p:txBody>
      </p:sp>
      <p:sp>
        <p:nvSpPr>
          <p:cNvPr id="25" name="Text 19"/>
          <p:cNvSpPr/>
          <p:nvPr/>
        </p:nvSpPr>
        <p:spPr>
          <a:xfrm>
            <a:off x="7944707" y="3961133"/>
            <a:ext cx="555498" cy="286350"/>
          </a:xfrm>
          <a:prstGeom prst="roundRect">
            <a:avLst>
              <a:gd name="adj" fmla="val 26611"/>
            </a:avLst>
          </a:prstGeom>
          <a:solidFill>
            <a:srgbClr val="00D4FF">
              <a:alpha val="10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0"/>
          <p:cNvSpPr/>
          <p:nvPr/>
        </p:nvSpPr>
        <p:spPr>
          <a:xfrm>
            <a:off x="7965281" y="3973934"/>
            <a:ext cx="514350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الفيديو</a:t>
            </a:r>
            <a:endParaRPr lang="en-US" sz="844" dirty="0"/>
          </a:p>
        </p:txBody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062" y="1999469"/>
            <a:ext cx="2647987" cy="2743981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3251634" y="2003041"/>
            <a:ext cx="2640843" cy="2736838"/>
          </a:xfrm>
          <a:prstGeom prst="roundRect">
            <a:avLst>
              <a:gd name="adj" fmla="val 5771"/>
            </a:avLst>
          </a:prstGeom>
          <a:noFill/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2"/>
          <p:cNvSpPr/>
          <p:nvPr/>
        </p:nvSpPr>
        <p:spPr>
          <a:xfrm>
            <a:off x="5231681" y="2206637"/>
            <a:ext cx="457200" cy="457200"/>
          </a:xfrm>
          <a:prstGeom prst="roundRect">
            <a:avLst>
              <a:gd name="adj" fmla="val 29167"/>
            </a:avLst>
          </a:prstGeom>
          <a:solidFill>
            <a:srgbClr val="7B61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3"/>
          <p:cNvSpPr/>
          <p:nvPr/>
        </p:nvSpPr>
        <p:spPr>
          <a:xfrm>
            <a:off x="5273829" y="2248786"/>
            <a:ext cx="372904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531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◌</a:t>
            </a:r>
            <a:endParaRPr lang="en-US" sz="2531" dirty="0"/>
          </a:p>
        </p:txBody>
      </p:sp>
      <p:sp>
        <p:nvSpPr>
          <p:cNvPr id="31" name="Text 24"/>
          <p:cNvSpPr/>
          <p:nvPr/>
        </p:nvSpPr>
        <p:spPr>
          <a:xfrm>
            <a:off x="3455231" y="2806712"/>
            <a:ext cx="2233650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وسائط النقل/الإرسال</a:t>
            </a:r>
            <a:endParaRPr lang="en-US" sz="1238" dirty="0"/>
          </a:p>
        </p:txBody>
      </p:sp>
      <p:sp>
        <p:nvSpPr>
          <p:cNvPr id="32" name="Text 25"/>
          <p:cNvSpPr/>
          <p:nvPr/>
        </p:nvSpPr>
        <p:spPr>
          <a:xfrm>
            <a:off x="3455231" y="3128181"/>
            <a:ext cx="223365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Transmission Media</a:t>
            </a:r>
            <a:endParaRPr lang="en-US" sz="800" dirty="0"/>
          </a:p>
        </p:txBody>
      </p:sp>
      <p:sp>
        <p:nvSpPr>
          <p:cNvPr id="33" name="Text 26"/>
          <p:cNvSpPr/>
          <p:nvPr/>
        </p:nvSpPr>
        <p:spPr>
          <a:xfrm>
            <a:off x="3455231" y="3335350"/>
            <a:ext cx="2233650" cy="445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دي الوسائط اللي بننقل ونبادل بيها المعلومات.</a:t>
            </a:r>
            <a:endParaRPr lang="en-US" sz="956" dirty="0"/>
          </a:p>
        </p:txBody>
      </p:sp>
      <p:sp>
        <p:nvSpPr>
          <p:cNvPr id="34" name="Text 27"/>
          <p:cNvSpPr/>
          <p:nvPr/>
        </p:nvSpPr>
        <p:spPr>
          <a:xfrm>
            <a:off x="5060231" y="3849623"/>
            <a:ext cx="628650" cy="286350"/>
          </a:xfrm>
          <a:prstGeom prst="roundRect">
            <a:avLst>
              <a:gd name="adj" fmla="val 26611"/>
            </a:avLst>
          </a:prstGeom>
          <a:solidFill>
            <a:srgbClr val="7B61FF">
              <a:alpha val="10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28"/>
          <p:cNvSpPr/>
          <p:nvPr/>
        </p:nvSpPr>
        <p:spPr>
          <a:xfrm>
            <a:off x="5060231" y="3862425"/>
            <a:ext cx="628650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التلفزيون</a:t>
            </a:r>
            <a:endParaRPr lang="en-US" sz="844" dirty="0"/>
          </a:p>
        </p:txBody>
      </p:sp>
      <p:sp>
        <p:nvSpPr>
          <p:cNvPr id="36" name="Text 29"/>
          <p:cNvSpPr/>
          <p:nvPr/>
        </p:nvSpPr>
        <p:spPr>
          <a:xfrm>
            <a:off x="4503018" y="3849623"/>
            <a:ext cx="500063" cy="286350"/>
          </a:xfrm>
          <a:prstGeom prst="roundRect">
            <a:avLst>
              <a:gd name="adj" fmla="val 26611"/>
            </a:avLst>
          </a:prstGeom>
          <a:solidFill>
            <a:srgbClr val="7B61FF">
              <a:alpha val="10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0"/>
          <p:cNvSpPr/>
          <p:nvPr/>
        </p:nvSpPr>
        <p:spPr>
          <a:xfrm>
            <a:off x="4503018" y="3862425"/>
            <a:ext cx="500063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الراديو</a:t>
            </a:r>
            <a:endParaRPr lang="en-US" sz="844" dirty="0"/>
          </a:p>
        </p:txBody>
      </p:sp>
      <p:sp>
        <p:nvSpPr>
          <p:cNvPr id="38" name="Text 31"/>
          <p:cNvSpPr/>
          <p:nvPr/>
        </p:nvSpPr>
        <p:spPr>
          <a:xfrm>
            <a:off x="3888656" y="3849623"/>
            <a:ext cx="557213" cy="286350"/>
          </a:xfrm>
          <a:prstGeom prst="roundRect">
            <a:avLst>
              <a:gd name="adj" fmla="val 26611"/>
            </a:avLst>
          </a:prstGeom>
          <a:solidFill>
            <a:srgbClr val="7B61FF">
              <a:alpha val="10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2"/>
          <p:cNvSpPr/>
          <p:nvPr/>
        </p:nvSpPr>
        <p:spPr>
          <a:xfrm>
            <a:off x="3888656" y="3862425"/>
            <a:ext cx="557213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الصحف</a:t>
            </a:r>
            <a:endParaRPr lang="en-US" sz="844" dirty="0"/>
          </a:p>
        </p:txBody>
      </p:sp>
      <p:sp>
        <p:nvSpPr>
          <p:cNvPr id="40" name="Text 33"/>
          <p:cNvSpPr/>
          <p:nvPr/>
        </p:nvSpPr>
        <p:spPr>
          <a:xfrm>
            <a:off x="5181674" y="4167520"/>
            <a:ext cx="507206" cy="286350"/>
          </a:xfrm>
          <a:prstGeom prst="roundRect">
            <a:avLst>
              <a:gd name="adj" fmla="val 26611"/>
            </a:avLst>
          </a:prstGeom>
          <a:solidFill>
            <a:srgbClr val="7B61FF">
              <a:alpha val="10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4"/>
          <p:cNvSpPr/>
          <p:nvPr/>
        </p:nvSpPr>
        <p:spPr>
          <a:xfrm>
            <a:off x="5181674" y="4180322"/>
            <a:ext cx="507206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الهاتف</a:t>
            </a:r>
            <a:endParaRPr lang="en-US" sz="844" dirty="0"/>
          </a:p>
        </p:txBody>
      </p:sp>
      <p:sp>
        <p:nvSpPr>
          <p:cNvPr id="42" name="Text 35"/>
          <p:cNvSpPr/>
          <p:nvPr/>
        </p:nvSpPr>
        <p:spPr>
          <a:xfrm>
            <a:off x="4560168" y="4167520"/>
            <a:ext cx="564356" cy="286350"/>
          </a:xfrm>
          <a:prstGeom prst="roundRect">
            <a:avLst>
              <a:gd name="adj" fmla="val 26611"/>
            </a:avLst>
          </a:prstGeom>
          <a:solidFill>
            <a:srgbClr val="7B61FF">
              <a:alpha val="10000"/>
            </a:srgbClr>
          </a:solidFill>
          <a:ln w="7144">
            <a:solidFill>
              <a:srgbClr val="7B61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6"/>
          <p:cNvSpPr/>
          <p:nvPr/>
        </p:nvSpPr>
        <p:spPr>
          <a:xfrm>
            <a:off x="4560168" y="4180322"/>
            <a:ext cx="564356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الإنترنت</a:t>
            </a:r>
            <a:endParaRPr lang="en-US" sz="844" dirty="0"/>
          </a:p>
        </p:txBody>
      </p:sp>
      <p:pic>
        <p:nvPicPr>
          <p:cNvPr id="4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312" y="1999469"/>
            <a:ext cx="2647876" cy="2743981"/>
          </a:xfrm>
          <a:prstGeom prst="rect">
            <a:avLst/>
          </a:prstGeom>
        </p:spPr>
      </p:pic>
      <p:sp>
        <p:nvSpPr>
          <p:cNvPr id="45" name="Text 37"/>
          <p:cNvSpPr/>
          <p:nvPr/>
        </p:nvSpPr>
        <p:spPr>
          <a:xfrm>
            <a:off x="460883" y="2003041"/>
            <a:ext cx="2640732" cy="2736838"/>
          </a:xfrm>
          <a:prstGeom prst="roundRect">
            <a:avLst>
              <a:gd name="adj" fmla="val 5771"/>
            </a:avLst>
          </a:prstGeom>
          <a:noFill/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38"/>
          <p:cNvSpPr/>
          <p:nvPr/>
        </p:nvSpPr>
        <p:spPr>
          <a:xfrm>
            <a:off x="2440818" y="2206637"/>
            <a:ext cx="457200" cy="457200"/>
          </a:xfrm>
          <a:prstGeom prst="roundRect">
            <a:avLst>
              <a:gd name="adj" fmla="val 29167"/>
            </a:avLst>
          </a:prstGeom>
          <a:solidFill>
            <a:srgbClr val="00FF94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39"/>
          <p:cNvSpPr/>
          <p:nvPr/>
        </p:nvSpPr>
        <p:spPr>
          <a:xfrm>
            <a:off x="2482967" y="2248786"/>
            <a:ext cx="372904" cy="37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531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▦</a:t>
            </a:r>
            <a:endParaRPr lang="en-US" sz="2531" dirty="0"/>
          </a:p>
        </p:txBody>
      </p:sp>
      <p:sp>
        <p:nvSpPr>
          <p:cNvPr id="48" name="Text 40"/>
          <p:cNvSpPr/>
          <p:nvPr/>
        </p:nvSpPr>
        <p:spPr>
          <a:xfrm>
            <a:off x="664480" y="2806712"/>
            <a:ext cx="2233538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وسائط التسجيل</a:t>
            </a:r>
            <a:endParaRPr lang="en-US" sz="1238" dirty="0"/>
          </a:p>
        </p:txBody>
      </p:sp>
      <p:sp>
        <p:nvSpPr>
          <p:cNvPr id="49" name="Text 41"/>
          <p:cNvSpPr/>
          <p:nvPr/>
        </p:nvSpPr>
        <p:spPr>
          <a:xfrm>
            <a:off x="664480" y="3128181"/>
            <a:ext cx="223353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Recording Media</a:t>
            </a:r>
            <a:endParaRPr lang="en-US" sz="800" dirty="0"/>
          </a:p>
        </p:txBody>
      </p:sp>
      <p:sp>
        <p:nvSpPr>
          <p:cNvPr id="50" name="Text 42"/>
          <p:cNvSpPr/>
          <p:nvPr/>
        </p:nvSpPr>
        <p:spPr>
          <a:xfrm>
            <a:off x="664480" y="3335350"/>
            <a:ext cx="2233538" cy="445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دي الوسائط اللي بنسجل ونخزن بيها المعلومات.</a:t>
            </a:r>
            <a:endParaRPr lang="en-US" sz="956" dirty="0"/>
          </a:p>
        </p:txBody>
      </p:sp>
      <p:sp>
        <p:nvSpPr>
          <p:cNvPr id="51" name="Text 43"/>
          <p:cNvSpPr/>
          <p:nvPr/>
        </p:nvSpPr>
        <p:spPr>
          <a:xfrm>
            <a:off x="2426531" y="3849623"/>
            <a:ext cx="471488" cy="286350"/>
          </a:xfrm>
          <a:prstGeom prst="roundRect">
            <a:avLst>
              <a:gd name="adj" fmla="val 26611"/>
            </a:avLst>
          </a:prstGeom>
          <a:solidFill>
            <a:srgbClr val="00FF94">
              <a:alpha val="10000"/>
            </a:srgbClr>
          </a:solidFill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2" name="Text 44"/>
          <p:cNvSpPr/>
          <p:nvPr/>
        </p:nvSpPr>
        <p:spPr>
          <a:xfrm>
            <a:off x="2426531" y="3862425"/>
            <a:ext cx="471488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الورق</a:t>
            </a:r>
            <a:endParaRPr lang="en-US" sz="844" dirty="0"/>
          </a:p>
        </p:txBody>
      </p:sp>
      <p:sp>
        <p:nvSpPr>
          <p:cNvPr id="53" name="Text 45"/>
          <p:cNvSpPr/>
          <p:nvPr/>
        </p:nvSpPr>
        <p:spPr>
          <a:xfrm>
            <a:off x="1640607" y="3849623"/>
            <a:ext cx="728774" cy="286350"/>
          </a:xfrm>
          <a:prstGeom prst="roundRect">
            <a:avLst>
              <a:gd name="adj" fmla="val 26611"/>
            </a:avLst>
          </a:prstGeom>
          <a:solidFill>
            <a:srgbClr val="00FF94">
              <a:alpha val="10000"/>
            </a:srgbClr>
          </a:solidFill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46"/>
          <p:cNvSpPr/>
          <p:nvPr/>
        </p:nvSpPr>
        <p:spPr>
          <a:xfrm>
            <a:off x="1640607" y="3862425"/>
            <a:ext cx="728774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فلاشة USB</a:t>
            </a:r>
            <a:endParaRPr lang="en-US" sz="844" dirty="0"/>
          </a:p>
        </p:txBody>
      </p:sp>
      <p:sp>
        <p:nvSpPr>
          <p:cNvPr id="55" name="Text 47"/>
          <p:cNvSpPr/>
          <p:nvPr/>
        </p:nvSpPr>
        <p:spPr>
          <a:xfrm>
            <a:off x="820192" y="3849623"/>
            <a:ext cx="763265" cy="286350"/>
          </a:xfrm>
          <a:prstGeom prst="roundRect">
            <a:avLst>
              <a:gd name="adj" fmla="val 26611"/>
            </a:avLst>
          </a:prstGeom>
          <a:solidFill>
            <a:srgbClr val="00FF94">
              <a:alpha val="10000"/>
            </a:srgbClr>
          </a:solidFill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48"/>
          <p:cNvSpPr/>
          <p:nvPr/>
        </p:nvSpPr>
        <p:spPr>
          <a:xfrm>
            <a:off x="820192" y="3862425"/>
            <a:ext cx="763265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أقراص DVD</a:t>
            </a:r>
            <a:endParaRPr lang="en-US" sz="844" dirty="0"/>
          </a:p>
        </p:txBody>
      </p:sp>
      <p:sp>
        <p:nvSpPr>
          <p:cNvPr id="57" name="Text 49"/>
          <p:cNvSpPr/>
          <p:nvPr/>
        </p:nvSpPr>
        <p:spPr>
          <a:xfrm>
            <a:off x="1909524" y="4167520"/>
            <a:ext cx="1011354" cy="286350"/>
          </a:xfrm>
          <a:prstGeom prst="roundRect">
            <a:avLst>
              <a:gd name="adj" fmla="val 26611"/>
            </a:avLst>
          </a:prstGeom>
          <a:solidFill>
            <a:srgbClr val="00FF94">
              <a:alpha val="10000"/>
            </a:srgbClr>
          </a:solidFill>
          <a:ln w="7144">
            <a:solidFill>
              <a:srgbClr val="00FF94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0"/>
          <p:cNvSpPr/>
          <p:nvPr/>
        </p:nvSpPr>
        <p:spPr>
          <a:xfrm>
            <a:off x="1932384" y="4180322"/>
            <a:ext cx="965634" cy="26074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266"/>
              </a:lnSpc>
              <a:buNone/>
            </a:pPr>
            <a:r>
              <a:rPr lang="en-US" sz="844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التخزين السحابي</a:t>
            </a:r>
            <a:endParaRPr lang="en-US" sz="844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F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9000" y="-714375"/>
            <a:ext cx="4286250" cy="42862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29000" y="-714375"/>
            <a:ext cx="4286250" cy="4286250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4375" y="3000375"/>
            <a:ext cx="3571875" cy="35718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-714375" y="3000375"/>
            <a:ext cx="3571875" cy="3571875"/>
          </a:xfrm>
          <a:prstGeom prst="ellipse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8087529" y="387248"/>
            <a:ext cx="622131" cy="247059"/>
          </a:xfrm>
          <a:prstGeom prst="roundRect">
            <a:avLst>
              <a:gd name="adj" fmla="val 77107"/>
            </a:avLst>
          </a:prstGeom>
          <a:solidFill>
            <a:srgbClr val="00D4FF">
              <a:alpha val="12000"/>
            </a:srgbClr>
          </a:solidFill>
          <a:ln w="7144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8110389" y="400050"/>
            <a:ext cx="5764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181"/>
              </a:lnSpc>
              <a:buNone/>
            </a:pPr>
            <a:r>
              <a:rPr lang="en-US" sz="800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الدرس 1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457200" y="678656"/>
            <a:ext cx="8636000" cy="416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38"/>
              </a:lnSpc>
              <a:buNone/>
            </a:pPr>
            <a:r>
              <a:rPr lang="en-US" sz="2025" b="1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الثقافة الإعلامية </a:t>
            </a:r>
            <a:pPr algn="l" indent="0" marL="0">
              <a:lnSpc>
                <a:spcPts val="3038"/>
              </a:lnSpc>
              <a:buNone/>
            </a:pPr>
            <a:r>
              <a:rPr lang="en-US" sz="2025" b="1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(Media Literacy)</a:t>
            </a:r>
            <a:endParaRPr lang="en-US" sz="202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78744"/>
            <a:ext cx="8229600" cy="12829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4344" y="1385888"/>
            <a:ext cx="8215313" cy="1268685"/>
          </a:xfrm>
          <a:prstGeom prst="roundRect">
            <a:avLst>
              <a:gd name="adj" fmla="val 12012"/>
            </a:avLst>
          </a:prstGeom>
          <a:noFill/>
          <a:ln w="14288">
            <a:solidFill>
              <a:srgbClr val="00D4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6"/>
          <p:cNvSpPr/>
          <p:nvPr/>
        </p:nvSpPr>
        <p:spPr>
          <a:xfrm>
            <a:off x="8043863" y="1650206"/>
            <a:ext cx="342900" cy="342900"/>
          </a:xfrm>
          <a:prstGeom prst="roundRect">
            <a:avLst>
              <a:gd name="adj" fmla="val 33333"/>
            </a:avLst>
          </a:prstGeom>
          <a:solidFill>
            <a:srgbClr val="00D4FF">
              <a:alpha val="1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7"/>
          <p:cNvSpPr/>
          <p:nvPr/>
        </p:nvSpPr>
        <p:spPr>
          <a:xfrm>
            <a:off x="8070294" y="1676638"/>
            <a:ext cx="290036" cy="2900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969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◯</a:t>
            </a:r>
            <a:endParaRPr lang="en-US" sz="1969" dirty="0"/>
          </a:p>
        </p:txBody>
      </p:sp>
      <p:sp>
        <p:nvSpPr>
          <p:cNvPr id="13" name="Text 8"/>
          <p:cNvSpPr/>
          <p:nvPr/>
        </p:nvSpPr>
        <p:spPr>
          <a:xfrm>
            <a:off x="7515225" y="1725216"/>
            <a:ext cx="592503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19"/>
              </a:lnSpc>
              <a:buNone/>
            </a:pPr>
            <a:r>
              <a:rPr lang="en-US" sz="1013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التعريف</a:t>
            </a:r>
            <a:endParaRPr lang="en-US" sz="1013" dirty="0"/>
          </a:p>
        </p:txBody>
      </p:sp>
      <p:sp>
        <p:nvSpPr>
          <p:cNvPr id="14" name="Text 9"/>
          <p:cNvSpPr/>
          <p:nvPr/>
        </p:nvSpPr>
        <p:spPr>
          <a:xfrm>
            <a:off x="757238" y="2107406"/>
            <a:ext cx="7629525" cy="282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28"/>
              </a:lnSpc>
              <a:buNone/>
            </a:pPr>
            <a:r>
              <a:rPr lang="en-US" sz="123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هي القدرة على إنك تفهم وتحلل المعلومات اللي بتاخدها من الوسائط المختلفة </a:t>
            </a:r>
            <a:pPr algn="ctr" indent="0" marL="0">
              <a:lnSpc>
                <a:spcPts val="2228"/>
              </a:lnSpc>
              <a:buNone/>
            </a:pPr>
            <a:r>
              <a:rPr lang="en-US" sz="1238" b="1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بدقة وعقلانية</a:t>
            </a:r>
            <a:pPr algn="ctr" indent="0" marL="0">
              <a:lnSpc>
                <a:spcPts val="2228"/>
              </a:lnSpc>
              <a:buNone/>
            </a:pPr>
            <a:r>
              <a:rPr lang="en-US" sz="1238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.</a:t>
            </a:r>
            <a:endParaRPr lang="en-US" sz="1238" dirty="0"/>
          </a:p>
        </p:txBody>
      </p:sp>
      <p:sp>
        <p:nvSpPr>
          <p:cNvPr id="15" name="Text 10"/>
          <p:cNvSpPr/>
          <p:nvPr/>
        </p:nvSpPr>
        <p:spPr>
          <a:xfrm>
            <a:off x="457200" y="2890317"/>
            <a:ext cx="8229600" cy="2071688"/>
          </a:xfrm>
          <a:prstGeom prst="roundRect">
            <a:avLst>
              <a:gd name="adj" fmla="val 7356"/>
            </a:avLst>
          </a:prstGeom>
          <a:solidFill>
            <a:srgbClr val="131A2B">
              <a:alpha val="8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685800" y="3118917"/>
            <a:ext cx="7772400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▤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8899AA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نصائح مهمة:</a:t>
            </a:r>
            <a:endParaRPr lang="en-US" sz="1125" dirty="0"/>
          </a:p>
        </p:txBody>
      </p:sp>
      <p:sp>
        <p:nvSpPr>
          <p:cNvPr id="17" name="Text 12"/>
          <p:cNvSpPr/>
          <p:nvPr/>
        </p:nvSpPr>
        <p:spPr>
          <a:xfrm>
            <a:off x="8172450" y="3533254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00D4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3"/>
          <p:cNvSpPr/>
          <p:nvPr/>
        </p:nvSpPr>
        <p:spPr>
          <a:xfrm>
            <a:off x="8201382" y="3562186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00D4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547" dirty="0"/>
          </a:p>
        </p:txBody>
      </p:sp>
      <p:sp>
        <p:nvSpPr>
          <p:cNvPr id="19" name="Text 14"/>
          <p:cNvSpPr/>
          <p:nvPr/>
        </p:nvSpPr>
        <p:spPr>
          <a:xfrm>
            <a:off x="4628815" y="3504679"/>
            <a:ext cx="3486485" cy="236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مش كل اللي على الإنترنت صح - </a:t>
            </a:r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00D4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لازم تفتكر وتبحث</a:t>
            </a:r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قبل ما تصدق.</a:t>
            </a:r>
            <a:endParaRPr lang="en-US" sz="1013" dirty="0"/>
          </a:p>
        </p:txBody>
      </p:sp>
      <p:sp>
        <p:nvSpPr>
          <p:cNvPr id="20" name="Text 15"/>
          <p:cNvSpPr/>
          <p:nvPr/>
        </p:nvSpPr>
        <p:spPr>
          <a:xfrm>
            <a:off x="8172450" y="3990454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7B61FF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8201382" y="4019386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7B61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547" dirty="0"/>
          </a:p>
        </p:txBody>
      </p:sp>
      <p:sp>
        <p:nvSpPr>
          <p:cNvPr id="22" name="Text 17"/>
          <p:cNvSpPr/>
          <p:nvPr/>
        </p:nvSpPr>
        <p:spPr>
          <a:xfrm>
            <a:off x="4700253" y="3961879"/>
            <a:ext cx="3415047" cy="236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لو لقيت معلومة من مصدر واحد بس، </a:t>
            </a:r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7B61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دور على مصادر تانية</a:t>
            </a:r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تتأكد.</a:t>
            </a:r>
            <a:endParaRPr lang="en-US" sz="1013" dirty="0"/>
          </a:p>
        </p:txBody>
      </p:sp>
      <p:sp>
        <p:nvSpPr>
          <p:cNvPr id="23" name="Text 18"/>
          <p:cNvSpPr/>
          <p:nvPr/>
        </p:nvSpPr>
        <p:spPr>
          <a:xfrm>
            <a:off x="8172450" y="4447654"/>
            <a:ext cx="285750" cy="285750"/>
          </a:xfrm>
          <a:prstGeom prst="roundRect">
            <a:avLst>
              <a:gd name="adj" fmla="val 33333"/>
            </a:avLst>
          </a:prstGeom>
          <a:solidFill>
            <a:srgbClr val="00FF94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19"/>
          <p:cNvSpPr/>
          <p:nvPr/>
        </p:nvSpPr>
        <p:spPr>
          <a:xfrm>
            <a:off x="8201382" y="4476586"/>
            <a:ext cx="227886" cy="2278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47" dirty="0">
                <a:solidFill>
                  <a:srgbClr val="00FF94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547" dirty="0"/>
          </a:p>
        </p:txBody>
      </p:sp>
      <p:sp>
        <p:nvSpPr>
          <p:cNvPr id="25" name="Text 20"/>
          <p:cNvSpPr/>
          <p:nvPr/>
        </p:nvSpPr>
        <p:spPr>
          <a:xfrm>
            <a:off x="5021833" y="4419079"/>
            <a:ext cx="3093467" cy="236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فهمك للوسائط </a:t>
            </a:r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00FF94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بيحميك</a:t>
            </a:r>
            <a:pPr algn="l" indent="0" marL="0">
              <a:lnSpc>
                <a:spcPts val="1721"/>
              </a:lnSpc>
              <a:buNone/>
            </a:pPr>
            <a:r>
              <a:rPr lang="en-US" sz="1013" dirty="0">
                <a:solidFill>
                  <a:srgbClr val="E8ECF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من المعلومات المضللة والشائعات.</a:t>
            </a:r>
            <a:endParaRPr lang="en-US" sz="1013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2026-08-04T22:48:08Z</dcterms:created>
  <dcterms:modified xsi:type="dcterms:W3CDTF">2026-08-04T22:48:08Z</dcterms:modified>
</cp:coreProperties>
</file>